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Lst>
  <p:sldSz cy="5143500" cx="9144000"/>
  <p:notesSz cx="6858000" cy="9144000"/>
  <p:embeddedFontLst>
    <p:embeddedFont>
      <p:font typeface="Old Standard TT"/>
      <p:regular r:id="rId101"/>
      <p:bold r:id="rId102"/>
      <p: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04" roundtripDataSignature="AMtx7mgBO3V1rkg6R0CBw0pY0MSn6N34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6FE487D-3CDA-47F9-875B-71181E071E41}">
  <a:tblStyle styleId="{D6FE487D-3CDA-47F9-875B-71181E071E41}" styleName="Table_0">
    <a:wholeTbl>
      <a:tcTxStyle b="off" i="off">
        <a:font>
          <a:latin typeface="Arial"/>
          <a:ea typeface="Arial"/>
          <a:cs typeface="Arial"/>
        </a:font>
        <a:schemeClr val="dk1"/>
      </a:tcTxStyle>
      <a:tcStyle>
        <a:tcBdr>
          <a:left>
            <a:ln cap="flat" cmpd="sng" w="12700">
              <a:solidFill>
                <a:schemeClr val="accent4"/>
              </a:solidFill>
              <a:prstDash val="solid"/>
              <a:round/>
              <a:headEnd len="sm" w="sm" type="none"/>
              <a:tailEnd len="sm" w="sm" type="none"/>
            </a:ln>
          </a:left>
          <a:right>
            <a:ln cap="flat" cmpd="sng" w="12700">
              <a:solidFill>
                <a:schemeClr val="accent4"/>
              </a:solidFill>
              <a:prstDash val="solid"/>
              <a:round/>
              <a:headEnd len="sm" w="sm" type="none"/>
              <a:tailEnd len="sm" w="sm" type="none"/>
            </a:ln>
          </a:right>
          <a:top>
            <a:ln cap="flat" cmpd="sng" w="12700">
              <a:solidFill>
                <a:schemeClr val="accent4"/>
              </a:solidFill>
              <a:prstDash val="solid"/>
              <a:round/>
              <a:headEnd len="sm" w="sm" type="none"/>
              <a:tailEnd len="sm" w="sm" type="none"/>
            </a:ln>
          </a:top>
          <a:bottom>
            <a:ln cap="flat" cmpd="sng" w="12700">
              <a:solidFill>
                <a:schemeClr val="accent4"/>
              </a:solidFill>
              <a:prstDash val="solid"/>
              <a:round/>
              <a:headEnd len="sm" w="sm" type="none"/>
              <a:tailEnd len="sm" w="sm" type="none"/>
            </a:ln>
          </a:bottom>
          <a:insideH>
            <a:ln cap="flat" cmpd="sng" w="12700">
              <a:solidFill>
                <a:schemeClr val="accent4"/>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ECF6F5"/>
          </a:solidFill>
        </a:fill>
      </a:tcStyle>
    </a:band1H>
    <a:band2H>
      <a:tcTxStyle/>
    </a:band2H>
    <a:band1V>
      <a:tcTxStyle/>
      <a:tcStyle>
        <a:fill>
          <a:solidFill>
            <a:srgbClr val="ECF6F5"/>
          </a:solidFill>
        </a:fill>
      </a:tcStyle>
    </a:band1V>
    <a:band2V>
      <a:tcTxStyle/>
    </a:band2V>
    <a:lastCol>
      <a:tcTxStyle b="on" i="off"/>
    </a:lastCol>
    <a:firstCol>
      <a:tcTxStyle b="on" i="off"/>
    </a:firstCol>
    <a:lastRow>
      <a:tcTxStyle b="on" i="off"/>
      <a:tcStyle>
        <a:tcBdr>
          <a:top>
            <a:ln cap="flat" cmpd="sng" w="50800">
              <a:solidFill>
                <a:schemeClr val="accent4"/>
              </a:solidFill>
              <a:prstDash val="solid"/>
              <a:round/>
              <a:headEnd len="sm" w="sm" type="none"/>
              <a:tailEnd len="sm" w="sm" type="none"/>
            </a:ln>
          </a:top>
        </a:tcBdr>
        <a:fill>
          <a:solidFill>
            <a:schemeClr val="lt1"/>
          </a:solidFill>
        </a:fill>
      </a:tcStyle>
    </a:lastRow>
    <a:seCell>
      <a:tcTxStyle/>
    </a:seCell>
    <a:swCell>
      <a:tcTxStyle/>
    </a:swCell>
    <a:firstRow>
      <a:tcTxStyle b="on" i="off">
        <a:font>
          <a:latin typeface="Arial"/>
          <a:ea typeface="Arial"/>
          <a:cs typeface="Arial"/>
        </a:font>
        <a:schemeClr val="lt1"/>
      </a:tcTxStyle>
      <a:tcStyle>
        <a:fill>
          <a:solidFill>
            <a:schemeClr val="accent4"/>
          </a:solidFill>
        </a:fill>
      </a:tcStyle>
    </a:firstRow>
    <a:neCell>
      <a:tcTxStyle/>
    </a:neCell>
    <a:nwCell>
      <a:tcTxStyle/>
    </a:nwCell>
  </a:tblStyle>
  <a:tblStyle styleId="{27EA2B11-A6FE-4DF9-B07D-A71EEE000F49}"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4" Type="http://customschemas.google.com/relationships/presentationmetadata" Target="meta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OldStandardTT-italic.fntdata"/><Relationship Id="rId102" Type="http://schemas.openxmlformats.org/officeDocument/2006/relationships/font" Target="fonts/OldStandardTT-bold.fntdata"/><Relationship Id="rId101" Type="http://schemas.openxmlformats.org/officeDocument/2006/relationships/font" Target="fonts/OldStandardTT-regular.fntdata"/><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sz="900"/>
              <a:t>Conclusion:</a:t>
            </a:r>
            <a:endParaRPr/>
          </a:p>
          <a:p>
            <a:pPr indent="-298450" lvl="1" marL="914400" rtl="0" algn="l">
              <a:lnSpc>
                <a:spcPct val="100000"/>
              </a:lnSpc>
              <a:spcBef>
                <a:spcPts val="0"/>
              </a:spcBef>
              <a:spcAft>
                <a:spcPts val="0"/>
              </a:spcAft>
              <a:buSzPts val="1100"/>
              <a:buChar char="○"/>
            </a:pPr>
            <a:r>
              <a:rPr lang="en-US" sz="900"/>
              <a:t>We see that district 9 has the most graffiti and takes the most time to fix (41.59)</a:t>
            </a:r>
            <a:endParaRPr/>
          </a:p>
          <a:p>
            <a:pPr indent="-298450" lvl="1" marL="914400" rtl="0" algn="l">
              <a:lnSpc>
                <a:spcPct val="100000"/>
              </a:lnSpc>
              <a:spcBef>
                <a:spcPts val="0"/>
              </a:spcBef>
              <a:spcAft>
                <a:spcPts val="0"/>
              </a:spcAft>
              <a:buSzPts val="1100"/>
              <a:buChar char="○"/>
            </a:pPr>
            <a:r>
              <a:rPr lang="en-US" sz="900"/>
              <a:t>District 3 has the second most cases but only takes 28 days on average to clean up graffiti.</a:t>
            </a:r>
            <a:endParaRPr/>
          </a:p>
          <a:p>
            <a:pPr indent="-298450" lvl="1" marL="914400" rtl="0" algn="l">
              <a:lnSpc>
                <a:spcPct val="100000"/>
              </a:lnSpc>
              <a:spcBef>
                <a:spcPts val="0"/>
              </a:spcBef>
              <a:spcAft>
                <a:spcPts val="0"/>
              </a:spcAft>
              <a:buSzPts val="1100"/>
              <a:buChar char="○"/>
            </a:pPr>
            <a:r>
              <a:rPr lang="en-US" sz="900"/>
              <a:t>Why is this happening?</a:t>
            </a:r>
            <a:endParaRPr/>
          </a:p>
          <a:p>
            <a:pPr indent="-298450" lvl="2" marL="1371600" rtl="0" algn="l">
              <a:lnSpc>
                <a:spcPct val="100000"/>
              </a:lnSpc>
              <a:spcBef>
                <a:spcPts val="0"/>
              </a:spcBef>
              <a:spcAft>
                <a:spcPts val="0"/>
              </a:spcAft>
              <a:buSzPts val="1100"/>
              <a:buChar char="■"/>
            </a:pPr>
            <a:r>
              <a:rPr lang="en-US" sz="900"/>
              <a:t>Perhaps because the city hall is located in district 3. This means that they can respond faster to cases faster</a:t>
            </a:r>
            <a:endParaRPr/>
          </a:p>
          <a:p>
            <a:pPr indent="-298450" lvl="2" marL="1371600" rtl="0" algn="l">
              <a:lnSpc>
                <a:spcPct val="100000"/>
              </a:lnSpc>
              <a:spcBef>
                <a:spcPts val="0"/>
              </a:spcBef>
              <a:spcAft>
                <a:spcPts val="0"/>
              </a:spcAft>
              <a:buSzPts val="1100"/>
              <a:buChar char="■"/>
            </a:pPr>
            <a:r>
              <a:rPr lang="en-US" sz="900"/>
              <a:t>Council members are more likely to see graffiti and are more likely to report it bc they are councilmembers </a:t>
            </a:r>
            <a:endParaRPr/>
          </a:p>
          <a:p>
            <a:pPr indent="-298450" lvl="1" marL="914400" rtl="0" algn="l">
              <a:lnSpc>
                <a:spcPct val="100000"/>
              </a:lnSpc>
              <a:spcBef>
                <a:spcPts val="0"/>
              </a:spcBef>
              <a:spcAft>
                <a:spcPts val="0"/>
              </a:spcAft>
              <a:buSzPts val="1100"/>
              <a:buChar char="○"/>
            </a:pPr>
            <a:r>
              <a:rPr lang="en-US" sz="900"/>
              <a:t>District 9 - highest for both</a:t>
            </a:r>
            <a:endParaRPr/>
          </a:p>
          <a:p>
            <a:pPr indent="-298450" lvl="2" marL="1371600" rtl="0" algn="l">
              <a:lnSpc>
                <a:spcPct val="100000"/>
              </a:lnSpc>
              <a:spcBef>
                <a:spcPts val="0"/>
              </a:spcBef>
              <a:spcAft>
                <a:spcPts val="0"/>
              </a:spcAft>
              <a:buSzPts val="1100"/>
              <a:buChar char="■"/>
            </a:pPr>
            <a:r>
              <a:rPr lang="en-US" sz="900"/>
              <a:t>Why - not as clean as other cities</a:t>
            </a:r>
            <a:endParaRPr/>
          </a:p>
          <a:p>
            <a:pPr indent="-298450" lvl="0" marL="457200" rtl="0" algn="l">
              <a:lnSpc>
                <a:spcPct val="100000"/>
              </a:lnSpc>
              <a:spcBef>
                <a:spcPts val="0"/>
              </a:spcBef>
              <a:spcAft>
                <a:spcPts val="0"/>
              </a:spcAft>
              <a:buSzPts val="1100"/>
              <a:buChar char="●"/>
            </a:pPr>
            <a:r>
              <a:rPr lang="en-US" sz="900"/>
              <a:t>Graffiti cleaning questions</a:t>
            </a:r>
            <a:endParaRPr/>
          </a:p>
          <a:p>
            <a:pPr indent="-298450" lvl="1" marL="914400" rtl="0" algn="l">
              <a:lnSpc>
                <a:spcPct val="100000"/>
              </a:lnSpc>
              <a:spcBef>
                <a:spcPts val="0"/>
              </a:spcBef>
              <a:spcAft>
                <a:spcPts val="0"/>
              </a:spcAft>
              <a:buSzPts val="1100"/>
              <a:buChar char="○"/>
            </a:pPr>
            <a:r>
              <a:rPr lang="en-US" sz="900"/>
              <a:t>Who does the removal?</a:t>
            </a:r>
            <a:endParaRPr/>
          </a:p>
          <a:p>
            <a:pPr indent="-298450" lvl="1" marL="914400" rtl="0" algn="l">
              <a:lnSpc>
                <a:spcPct val="100000"/>
              </a:lnSpc>
              <a:spcBef>
                <a:spcPts val="0"/>
              </a:spcBef>
              <a:spcAft>
                <a:spcPts val="0"/>
              </a:spcAft>
              <a:buSzPts val="1100"/>
              <a:buChar char="○"/>
            </a:pPr>
            <a:r>
              <a:rPr lang="en-US" sz="900"/>
              <a:t>Is there one cleaner per district or do they all come from one centralized location?</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Clr>
                <a:srgbClr val="000000"/>
              </a:buClr>
              <a:buSzPts val="2000"/>
              <a:buFont typeface="Old Standard T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Pre-Processing </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US">
                <a:solidFill>
                  <a:schemeClr val="dk1"/>
                </a:solidFill>
              </a:rPr>
              <a:t>Dropping Public description when importing into weka</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US">
                <a:solidFill>
                  <a:schemeClr val="dk1"/>
                </a:solidFill>
              </a:rPr>
              <a:t>Changing month numbers into month names</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US">
                <a:solidFill>
                  <a:schemeClr val="dk1"/>
                </a:solidFill>
              </a:rPr>
              <a:t>Only examining closed cases</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US">
                <a:solidFill>
                  <a:schemeClr val="dk1"/>
                </a:solidFill>
              </a:rPr>
              <a:t>Group Case-Age days </a:t>
            </a:r>
            <a:endParaRPr>
              <a:solidFill>
                <a:schemeClr val="dk1"/>
              </a:solidFill>
            </a:endParaRPr>
          </a:p>
          <a:p>
            <a:pPr indent="-317500" lvl="1" marL="914400" rtl="0" algn="l">
              <a:lnSpc>
                <a:spcPct val="115000"/>
              </a:lnSpc>
              <a:spcBef>
                <a:spcPts val="0"/>
              </a:spcBef>
              <a:spcAft>
                <a:spcPts val="0"/>
              </a:spcAft>
              <a:buClr>
                <a:schemeClr val="dk1"/>
              </a:buClr>
              <a:buSzPts val="1400"/>
              <a:buFont typeface="Arial"/>
              <a:buChar char="○"/>
            </a:pPr>
            <a:r>
              <a:rPr lang="en-US" sz="1400">
                <a:solidFill>
                  <a:schemeClr val="dk1"/>
                </a:solidFill>
              </a:rPr>
              <a:t>0-2 - Short</a:t>
            </a:r>
            <a:endParaRPr sz="1400">
              <a:solidFill>
                <a:schemeClr val="dk1"/>
              </a:solidFill>
            </a:endParaRPr>
          </a:p>
          <a:p>
            <a:pPr indent="-317500" lvl="1" marL="914400" rtl="0" algn="l">
              <a:lnSpc>
                <a:spcPct val="115000"/>
              </a:lnSpc>
              <a:spcBef>
                <a:spcPts val="0"/>
              </a:spcBef>
              <a:spcAft>
                <a:spcPts val="0"/>
              </a:spcAft>
              <a:buClr>
                <a:schemeClr val="dk1"/>
              </a:buClr>
              <a:buSzPts val="1400"/>
              <a:buFont typeface="Arial"/>
              <a:buChar char="○"/>
            </a:pPr>
            <a:r>
              <a:rPr lang="en-US" sz="1400">
                <a:solidFill>
                  <a:schemeClr val="dk1"/>
                </a:solidFill>
              </a:rPr>
              <a:t>3-8 - Medium</a:t>
            </a:r>
            <a:endParaRPr sz="1400">
              <a:solidFill>
                <a:schemeClr val="dk1"/>
              </a:solidFill>
            </a:endParaRPr>
          </a:p>
          <a:p>
            <a:pPr indent="-317500" lvl="1" marL="914400" rtl="0" algn="l">
              <a:lnSpc>
                <a:spcPct val="115000"/>
              </a:lnSpc>
              <a:spcBef>
                <a:spcPts val="0"/>
              </a:spcBef>
              <a:spcAft>
                <a:spcPts val="0"/>
              </a:spcAft>
              <a:buClr>
                <a:schemeClr val="dk1"/>
              </a:buClr>
              <a:buSzPts val="1400"/>
              <a:buFont typeface="Arial"/>
              <a:buChar char="○"/>
            </a:pPr>
            <a:r>
              <a:rPr lang="en-US" sz="1400">
                <a:solidFill>
                  <a:schemeClr val="dk1"/>
                </a:solidFill>
              </a:rPr>
              <a:t>8-30 - long</a:t>
            </a:r>
            <a:endParaRPr sz="1400">
              <a:solidFill>
                <a:schemeClr val="dk1"/>
              </a:solidFill>
            </a:endParaRPr>
          </a:p>
          <a:p>
            <a:pPr indent="-317500" lvl="1" marL="914400" rtl="0" algn="l">
              <a:lnSpc>
                <a:spcPct val="115000"/>
              </a:lnSpc>
              <a:spcBef>
                <a:spcPts val="0"/>
              </a:spcBef>
              <a:spcAft>
                <a:spcPts val="0"/>
              </a:spcAft>
              <a:buClr>
                <a:schemeClr val="dk1"/>
              </a:buClr>
              <a:buSzPts val="1400"/>
              <a:buFont typeface="Arial"/>
              <a:buChar char="○"/>
            </a:pPr>
            <a:r>
              <a:rPr lang="en-US" sz="1400">
                <a:solidFill>
                  <a:schemeClr val="dk1"/>
                </a:solidFill>
              </a:rPr>
              <a:t>31+ - very long</a:t>
            </a:r>
            <a:endParaRPr sz="1400">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US">
                <a:solidFill>
                  <a:schemeClr val="dk1"/>
                </a:solidFill>
              </a:rPr>
              <a:t>Filter out latitude and longitude to city of San Diego</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US">
                <a:solidFill>
                  <a:schemeClr val="dk1"/>
                </a:solidFill>
              </a:rPr>
              <a:t>Machine Learning Analysis</a:t>
            </a:r>
            <a:endParaRPr>
              <a:solidFill>
                <a:schemeClr val="dk1"/>
              </a:solidFill>
            </a:endParaRPr>
          </a:p>
          <a:p>
            <a:pPr indent="-317500" lvl="1" marL="914400" rtl="0" algn="l">
              <a:lnSpc>
                <a:spcPct val="115000"/>
              </a:lnSpc>
              <a:spcBef>
                <a:spcPts val="0"/>
              </a:spcBef>
              <a:spcAft>
                <a:spcPts val="0"/>
              </a:spcAft>
              <a:buClr>
                <a:schemeClr val="dk1"/>
              </a:buClr>
              <a:buSzPts val="1400"/>
              <a:buFont typeface="Arial"/>
              <a:buChar char="○"/>
            </a:pPr>
            <a:r>
              <a:rPr lang="en-US" sz="1400">
                <a:solidFill>
                  <a:schemeClr val="dk1"/>
                </a:solidFill>
              </a:rPr>
              <a:t>Random Sample of 10,000 data from our filter data set of 130,000</a:t>
            </a:r>
            <a:endParaRPr sz="1400">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US">
                <a:solidFill>
                  <a:schemeClr val="dk1"/>
                </a:solidFill>
              </a:rPr>
              <a:t>Change District number to District name </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US">
                <a:solidFill>
                  <a:schemeClr val="dk1"/>
                </a:solidFill>
              </a:rPr>
              <a:t>Max interoperability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 name="Google Shape;70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2" name="Google Shape;792;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7" name="Google Shape;807;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 name="Google Shape;826;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Google Shape;832;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0" name="Google Shape;850;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This is just from a wear and tear calculator. Top image is showing how far they’d have to go to just service the stuff in North SD versus how little they have to drive when they service things in just downtown SD. The amounts by themselves don’t really matter, but it’s almost double the cost in order to service those far away places with how they do it now. So this probably contributes to why they service less over there, but the cost of not having a station closer to over there is adding up + the social cost of the unhappiness of residents in North SD. </a:t>
            </a:r>
            <a:endParaRPr/>
          </a:p>
          <a:p>
            <a:pPr indent="0" lvl="0" marL="0" rtl="0" algn="l">
              <a:lnSpc>
                <a:spcPct val="100000"/>
              </a:lnSpc>
              <a:spcBef>
                <a:spcPts val="0"/>
              </a:spcBef>
              <a:spcAft>
                <a:spcPts val="0"/>
              </a:spcAft>
              <a:buSzPts val="1100"/>
              <a:buNone/>
            </a:pPr>
            <a:r>
              <a:rPr lang="en-US"/>
              <a:t>Try to calculate social cost of graffiti removal. In order to combat graffiti, the best ways are to catch the tagger in the act, or to remove it quickly. Removing it quickly shows intolerance to graffiti and won’t let them enjoy the “fruits of their labor” for long.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Google Shape;861;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2" name="Google Shape;862;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7" name="Google Shape;877;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400">
                <a:solidFill>
                  <a:schemeClr val="dk1"/>
                </a:solidFill>
                <a:latin typeface="Old Standard TT"/>
                <a:ea typeface="Old Standard TT"/>
                <a:cs typeface="Old Standard TT"/>
                <a:sym typeface="Old Standard TT"/>
              </a:rPr>
              <a:t>Recall: Out of all the longs in reality, how many did our model predict correctly?</a:t>
            </a:r>
            <a:endParaRPr sz="1400">
              <a:solidFill>
                <a:schemeClr val="dk1"/>
              </a:solidFill>
              <a:latin typeface="Old Standard TT"/>
              <a:ea typeface="Old Standard TT"/>
              <a:cs typeface="Old Standard TT"/>
              <a:sym typeface="Old Standard TT"/>
            </a:endParaRPr>
          </a:p>
          <a:p>
            <a:pPr indent="0" lvl="0" marL="0" rtl="0" algn="l">
              <a:lnSpc>
                <a:spcPct val="100000"/>
              </a:lnSpc>
              <a:spcBef>
                <a:spcPts val="0"/>
              </a:spcBef>
              <a:spcAft>
                <a:spcPts val="0"/>
              </a:spcAft>
              <a:buClr>
                <a:schemeClr val="dk1"/>
              </a:buClr>
              <a:buSzPts val="1100"/>
              <a:buFont typeface="Arial"/>
              <a:buNone/>
            </a:pPr>
            <a:r>
              <a:rPr lang="en-US" sz="1400">
                <a:solidFill>
                  <a:schemeClr val="dk1"/>
                </a:solidFill>
                <a:latin typeface="Old Standard TT"/>
                <a:ea typeface="Old Standard TT"/>
                <a:cs typeface="Old Standard TT"/>
                <a:sym typeface="Old Standard TT"/>
              </a:rPr>
              <a:t>Precision: Out of all the longs that our model predicted, how many were true in reality?</a:t>
            </a:r>
            <a:endParaRPr sz="1400">
              <a:solidFill>
                <a:schemeClr val="dk1"/>
              </a:solidFill>
              <a:latin typeface="Old Standard TT"/>
              <a:ea typeface="Old Standard TT"/>
              <a:cs typeface="Old Standard TT"/>
              <a:sym typeface="Old Standard TT"/>
            </a:endParaRPr>
          </a:p>
          <a:p>
            <a:pPr indent="0" lvl="0" marL="0" rtl="0" algn="l">
              <a:lnSpc>
                <a:spcPct val="100000"/>
              </a:lnSpc>
              <a:spcBef>
                <a:spcPts val="0"/>
              </a:spcBef>
              <a:spcAft>
                <a:spcPts val="0"/>
              </a:spcAft>
              <a:buClr>
                <a:schemeClr val="dk1"/>
              </a:buClr>
              <a:buSzPts val="1100"/>
              <a:buFont typeface="Arial"/>
              <a:buNone/>
            </a:pPr>
            <a:r>
              <a:rPr lang="en-US" sz="1400">
                <a:solidFill>
                  <a:schemeClr val="dk1"/>
                </a:solidFill>
                <a:latin typeface="Old Standard TT"/>
                <a:ea typeface="Old Standard TT"/>
                <a:cs typeface="Old Standard TT"/>
                <a:sym typeface="Old Standard TT"/>
              </a:rPr>
              <a:t>Which is more important? - Recall</a:t>
            </a:r>
            <a:endParaRPr sz="1400">
              <a:solidFill>
                <a:schemeClr val="dk1"/>
              </a:solidFill>
              <a:latin typeface="Old Standard TT"/>
              <a:ea typeface="Old Standard TT"/>
              <a:cs typeface="Old Standard TT"/>
              <a:sym typeface="Old Standard TT"/>
            </a:endParaRPr>
          </a:p>
          <a:p>
            <a:pPr indent="-317500" lvl="0" marL="457200" rtl="0" algn="l">
              <a:lnSpc>
                <a:spcPct val="100000"/>
              </a:lnSpc>
              <a:spcBef>
                <a:spcPts val="0"/>
              </a:spcBef>
              <a:spcAft>
                <a:spcPts val="0"/>
              </a:spcAft>
              <a:buClr>
                <a:schemeClr val="dk1"/>
              </a:buClr>
              <a:buSzPts val="1400"/>
              <a:buFont typeface="Old Standard TT"/>
              <a:buChar char="●"/>
            </a:pPr>
            <a:r>
              <a:rPr lang="en-US" sz="1400">
                <a:solidFill>
                  <a:schemeClr val="dk1"/>
                </a:solidFill>
                <a:latin typeface="Old Standard TT"/>
                <a:ea typeface="Old Standard TT"/>
                <a:cs typeface="Old Standard TT"/>
                <a:sym typeface="Old Standard TT"/>
              </a:rPr>
              <a:t>Our analysis is for the City</a:t>
            </a:r>
            <a:endParaRPr sz="1400">
              <a:solidFill>
                <a:schemeClr val="dk1"/>
              </a:solidFill>
              <a:latin typeface="Old Standard TT"/>
              <a:ea typeface="Old Standard TT"/>
              <a:cs typeface="Old Standard TT"/>
              <a:sym typeface="Old Standard TT"/>
            </a:endParaRPr>
          </a:p>
          <a:p>
            <a:pPr indent="-317500" lvl="0" marL="457200" rtl="0" algn="l">
              <a:lnSpc>
                <a:spcPct val="100000"/>
              </a:lnSpc>
              <a:spcBef>
                <a:spcPts val="0"/>
              </a:spcBef>
              <a:spcAft>
                <a:spcPts val="0"/>
              </a:spcAft>
              <a:buClr>
                <a:schemeClr val="dk1"/>
              </a:buClr>
              <a:buSzPts val="1400"/>
              <a:buFont typeface="Old Standard TT"/>
              <a:buChar char="●"/>
            </a:pPr>
            <a:r>
              <a:rPr lang="en-US" sz="1400">
                <a:solidFill>
                  <a:schemeClr val="dk1"/>
                </a:solidFill>
                <a:latin typeface="Old Standard TT"/>
                <a:ea typeface="Old Standard TT"/>
                <a:cs typeface="Old Standard TT"/>
                <a:sym typeface="Old Standard TT"/>
              </a:rPr>
              <a:t>We want them to be aware of the issues taking a long time</a:t>
            </a:r>
            <a:endParaRPr sz="1400">
              <a:solidFill>
                <a:schemeClr val="dk1"/>
              </a:solidFill>
              <a:latin typeface="Old Standard TT"/>
              <a:ea typeface="Old Standard TT"/>
              <a:cs typeface="Old Standard TT"/>
              <a:sym typeface="Old Standard TT"/>
            </a:endParaRPr>
          </a:p>
          <a:p>
            <a:pPr indent="-317500" lvl="0" marL="457200" rtl="0" algn="l">
              <a:lnSpc>
                <a:spcPct val="100000"/>
              </a:lnSpc>
              <a:spcBef>
                <a:spcPts val="0"/>
              </a:spcBef>
              <a:spcAft>
                <a:spcPts val="0"/>
              </a:spcAft>
              <a:buClr>
                <a:schemeClr val="dk1"/>
              </a:buClr>
              <a:buSzPts val="1400"/>
              <a:buFont typeface="Old Standard TT"/>
              <a:buChar char="●"/>
            </a:pPr>
            <a:r>
              <a:rPr lang="en-US" sz="1400">
                <a:solidFill>
                  <a:schemeClr val="dk1"/>
                </a:solidFill>
                <a:latin typeface="Old Standard TT"/>
                <a:ea typeface="Old Standard TT"/>
                <a:cs typeface="Old Standard TT"/>
                <a:sym typeface="Old Standard TT"/>
              </a:rPr>
              <a:t>We want to know out of how many cases that are actually long, how well does our model do?</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7" name="Google Shape;887;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3" name="Google Shape;893;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1" name="Google Shape;901;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Use as last/one of last slides to emphasize that with the adoption of this program, they’ve really improved themselves, and subsequently, improved the city of San Diego</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Google Shape;920;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1" name="Google Shape;921;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4" name="Google Shape;934;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Short - Orange</a:t>
            </a:r>
            <a:endParaRPr/>
          </a:p>
          <a:p>
            <a:pPr indent="0" lvl="0" marL="0" rtl="0" algn="l">
              <a:lnSpc>
                <a:spcPct val="100000"/>
              </a:lnSpc>
              <a:spcBef>
                <a:spcPts val="0"/>
              </a:spcBef>
              <a:spcAft>
                <a:spcPts val="0"/>
              </a:spcAft>
              <a:buClr>
                <a:schemeClr val="dk1"/>
              </a:buClr>
              <a:buSzPts val="1100"/>
              <a:buFont typeface="Arial"/>
              <a:buNone/>
            </a:pPr>
            <a:r>
              <a:rPr lang="en-US"/>
              <a:t>Long - Red</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4" name="Google Shape;954;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So after data manipulation and some feature engineering, we improved both of our models to about 73% each which is over a 30% improvement. But what does this all mean?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9" name="Shape 9"/>
        <p:cNvGrpSpPr/>
        <p:nvPr/>
      </p:nvGrpSpPr>
      <p:grpSpPr>
        <a:xfrm>
          <a:off x="0" y="0"/>
          <a:ext cx="0" cy="0"/>
          <a:chOff x="0" y="0"/>
          <a:chExt cx="0" cy="0"/>
        </a:xfrm>
      </p:grpSpPr>
      <p:sp>
        <p:nvSpPr>
          <p:cNvPr id="10" name="Google Shape;10;p96"/>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5400"/>
              <a:buNone/>
              <a:defRPr sz="5400">
                <a:solidFill>
                  <a:schemeClr val="accent1"/>
                </a:solidFill>
              </a:defRPr>
            </a:lvl1pPr>
            <a:lvl2pPr lvl="1" algn="l">
              <a:lnSpc>
                <a:spcPct val="100000"/>
              </a:lnSpc>
              <a:spcBef>
                <a:spcPts val="0"/>
              </a:spcBef>
              <a:spcAft>
                <a:spcPts val="0"/>
              </a:spcAft>
              <a:buClr>
                <a:schemeClr val="accent1"/>
              </a:buClr>
              <a:buSzPts val="5400"/>
              <a:buNone/>
              <a:defRPr sz="5400">
                <a:solidFill>
                  <a:schemeClr val="accent1"/>
                </a:solidFill>
              </a:defRPr>
            </a:lvl2pPr>
            <a:lvl3pPr lvl="2" algn="l">
              <a:lnSpc>
                <a:spcPct val="100000"/>
              </a:lnSpc>
              <a:spcBef>
                <a:spcPts val="0"/>
              </a:spcBef>
              <a:spcAft>
                <a:spcPts val="0"/>
              </a:spcAft>
              <a:buClr>
                <a:schemeClr val="accent1"/>
              </a:buClr>
              <a:buSzPts val="5400"/>
              <a:buNone/>
              <a:defRPr sz="5400">
                <a:solidFill>
                  <a:schemeClr val="accent1"/>
                </a:solidFill>
              </a:defRPr>
            </a:lvl3pPr>
            <a:lvl4pPr lvl="3" algn="l">
              <a:lnSpc>
                <a:spcPct val="100000"/>
              </a:lnSpc>
              <a:spcBef>
                <a:spcPts val="0"/>
              </a:spcBef>
              <a:spcAft>
                <a:spcPts val="0"/>
              </a:spcAft>
              <a:buClr>
                <a:schemeClr val="accent1"/>
              </a:buClr>
              <a:buSzPts val="5400"/>
              <a:buNone/>
              <a:defRPr sz="5400">
                <a:solidFill>
                  <a:schemeClr val="accent1"/>
                </a:solidFill>
              </a:defRPr>
            </a:lvl4pPr>
            <a:lvl5pPr lvl="4" algn="l">
              <a:lnSpc>
                <a:spcPct val="100000"/>
              </a:lnSpc>
              <a:spcBef>
                <a:spcPts val="0"/>
              </a:spcBef>
              <a:spcAft>
                <a:spcPts val="0"/>
              </a:spcAft>
              <a:buClr>
                <a:schemeClr val="accent1"/>
              </a:buClr>
              <a:buSzPts val="5400"/>
              <a:buNone/>
              <a:defRPr sz="5400">
                <a:solidFill>
                  <a:schemeClr val="accent1"/>
                </a:solidFill>
              </a:defRPr>
            </a:lvl5pPr>
            <a:lvl6pPr lvl="5" algn="l">
              <a:lnSpc>
                <a:spcPct val="100000"/>
              </a:lnSpc>
              <a:spcBef>
                <a:spcPts val="0"/>
              </a:spcBef>
              <a:spcAft>
                <a:spcPts val="0"/>
              </a:spcAft>
              <a:buClr>
                <a:schemeClr val="accent1"/>
              </a:buClr>
              <a:buSzPts val="5400"/>
              <a:buNone/>
              <a:defRPr sz="5400">
                <a:solidFill>
                  <a:schemeClr val="accent1"/>
                </a:solidFill>
              </a:defRPr>
            </a:lvl6pPr>
            <a:lvl7pPr lvl="6" algn="l">
              <a:lnSpc>
                <a:spcPct val="100000"/>
              </a:lnSpc>
              <a:spcBef>
                <a:spcPts val="0"/>
              </a:spcBef>
              <a:spcAft>
                <a:spcPts val="0"/>
              </a:spcAft>
              <a:buClr>
                <a:schemeClr val="accent1"/>
              </a:buClr>
              <a:buSzPts val="5400"/>
              <a:buNone/>
              <a:defRPr sz="5400">
                <a:solidFill>
                  <a:schemeClr val="accent1"/>
                </a:solidFill>
              </a:defRPr>
            </a:lvl7pPr>
            <a:lvl8pPr lvl="7" algn="l">
              <a:lnSpc>
                <a:spcPct val="100000"/>
              </a:lnSpc>
              <a:spcBef>
                <a:spcPts val="0"/>
              </a:spcBef>
              <a:spcAft>
                <a:spcPts val="0"/>
              </a:spcAft>
              <a:buClr>
                <a:schemeClr val="accent1"/>
              </a:buClr>
              <a:buSzPts val="5400"/>
              <a:buNone/>
              <a:defRPr sz="5400">
                <a:solidFill>
                  <a:schemeClr val="accent1"/>
                </a:solidFill>
              </a:defRPr>
            </a:lvl8pPr>
            <a:lvl9pPr lvl="8" algn="l">
              <a:lnSpc>
                <a:spcPct val="100000"/>
              </a:lnSpc>
              <a:spcBef>
                <a:spcPts val="0"/>
              </a:spcBef>
              <a:spcAft>
                <a:spcPts val="0"/>
              </a:spcAft>
              <a:buClr>
                <a:schemeClr val="accent1"/>
              </a:buClr>
              <a:buSzPts val="5400"/>
              <a:buNone/>
              <a:defRPr sz="5400">
                <a:solidFill>
                  <a:schemeClr val="accent1"/>
                </a:solidFill>
              </a:defRPr>
            </a:lvl9pPr>
          </a:lstStyle>
          <a:p/>
        </p:txBody>
      </p:sp>
      <p:sp>
        <p:nvSpPr>
          <p:cNvPr id="11" name="Google Shape;11;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pic>
        <p:nvPicPr>
          <p:cNvPr id="12" name="Google Shape;12;p96"/>
          <p:cNvPicPr preferRelativeResize="0"/>
          <p:nvPr/>
        </p:nvPicPr>
        <p:blipFill rotWithShape="1">
          <a:blip r:embed="rId2">
            <a:alphaModFix/>
          </a:blip>
          <a:srcRect b="31430" l="0" r="0" t="0"/>
          <a:stretch/>
        </p:blipFill>
        <p:spPr>
          <a:xfrm>
            <a:off x="7783356" y="4834575"/>
            <a:ext cx="1360644" cy="3218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54" name="Google Shape;54;p1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pic>
        <p:nvPicPr>
          <p:cNvPr id="55" name="Google Shape;55;p105"/>
          <p:cNvPicPr preferRelativeResize="0"/>
          <p:nvPr/>
        </p:nvPicPr>
        <p:blipFill rotWithShape="1">
          <a:blip r:embed="rId2">
            <a:alphaModFix/>
          </a:blip>
          <a:srcRect b="31430" l="0" r="0" t="0"/>
          <a:stretch/>
        </p:blipFill>
        <p:spPr>
          <a:xfrm>
            <a:off x="7753372" y="4815835"/>
            <a:ext cx="1360644" cy="3218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6" name="Shape 56"/>
        <p:cNvGrpSpPr/>
        <p:nvPr/>
      </p:nvGrpSpPr>
      <p:grpSpPr>
        <a:xfrm>
          <a:off x="0" y="0"/>
          <a:ext cx="0" cy="0"/>
          <a:chOff x="0" y="0"/>
          <a:chExt cx="0" cy="0"/>
        </a:xfrm>
      </p:grpSpPr>
      <p:sp>
        <p:nvSpPr>
          <p:cNvPr id="57" name="Google Shape;57;p106"/>
          <p:cNvSpPr txBox="1"/>
          <p:nvPr>
            <p:ph hasCustomPrompt="1" type="title"/>
          </p:nvPr>
        </p:nvSpPr>
        <p:spPr>
          <a:xfrm>
            <a:off x="311700" y="1039650"/>
            <a:ext cx="8520600" cy="210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58" name="Google Shape;58;p106"/>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9" name="Google Shape;59;p1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1">
  <p:cSld name="BIG_NUMBER_1">
    <p:bg>
      <p:bgPr>
        <a:solidFill>
          <a:schemeClr val="accent3"/>
        </a:solidFill>
      </p:bgPr>
    </p:bg>
    <p:spTree>
      <p:nvGrpSpPr>
        <p:cNvPr id="60" name="Shape 60"/>
        <p:cNvGrpSpPr/>
        <p:nvPr/>
      </p:nvGrpSpPr>
      <p:grpSpPr>
        <a:xfrm>
          <a:off x="0" y="0"/>
          <a:ext cx="0" cy="0"/>
          <a:chOff x="0" y="0"/>
          <a:chExt cx="0" cy="0"/>
        </a:xfrm>
      </p:grpSpPr>
      <p:grpSp>
        <p:nvGrpSpPr>
          <p:cNvPr id="61" name="Google Shape;61;p107"/>
          <p:cNvGrpSpPr/>
          <p:nvPr/>
        </p:nvGrpSpPr>
        <p:grpSpPr>
          <a:xfrm>
            <a:off x="52" y="4099200"/>
            <a:ext cx="9144036" cy="1044300"/>
            <a:chOff x="52" y="4099200"/>
            <a:chExt cx="9144036" cy="1044300"/>
          </a:xfrm>
        </p:grpSpPr>
        <p:grpSp>
          <p:nvGrpSpPr>
            <p:cNvPr id="62" name="Google Shape;62;p107"/>
            <p:cNvGrpSpPr/>
            <p:nvPr/>
          </p:nvGrpSpPr>
          <p:grpSpPr>
            <a:xfrm>
              <a:off x="52" y="4309200"/>
              <a:ext cx="231622" cy="834300"/>
              <a:chOff x="2688737" y="4301380"/>
              <a:chExt cx="231900" cy="834300"/>
            </a:xfrm>
          </p:grpSpPr>
          <p:sp>
            <p:nvSpPr>
              <p:cNvPr id="63" name="Google Shape;63;p107"/>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07"/>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07"/>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07"/>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 name="Google Shape;67;p107"/>
            <p:cNvGrpSpPr/>
            <p:nvPr/>
          </p:nvGrpSpPr>
          <p:grpSpPr>
            <a:xfrm>
              <a:off x="371406" y="4099200"/>
              <a:ext cx="231622" cy="1044300"/>
              <a:chOff x="2688737" y="4091380"/>
              <a:chExt cx="231900" cy="1044300"/>
            </a:xfrm>
          </p:grpSpPr>
          <p:sp>
            <p:nvSpPr>
              <p:cNvPr id="68" name="Google Shape;68;p107"/>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07"/>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07"/>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07"/>
              <p:cNvSpPr/>
              <p:nvPr/>
            </p:nvSpPr>
            <p:spPr>
              <a:xfrm flipH="1">
                <a:off x="2688737" y="4091380"/>
                <a:ext cx="2319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07"/>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 name="Google Shape;73;p107"/>
            <p:cNvGrpSpPr/>
            <p:nvPr/>
          </p:nvGrpSpPr>
          <p:grpSpPr>
            <a:xfrm>
              <a:off x="742761" y="4309200"/>
              <a:ext cx="231622" cy="834300"/>
              <a:chOff x="2688737" y="4301380"/>
              <a:chExt cx="231900" cy="834300"/>
            </a:xfrm>
          </p:grpSpPr>
          <p:sp>
            <p:nvSpPr>
              <p:cNvPr id="74" name="Google Shape;74;p107"/>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07"/>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07"/>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07"/>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 name="Google Shape;78;p107"/>
            <p:cNvGrpSpPr/>
            <p:nvPr/>
          </p:nvGrpSpPr>
          <p:grpSpPr>
            <a:xfrm>
              <a:off x="1114115" y="4518900"/>
              <a:ext cx="231622" cy="624600"/>
              <a:chOff x="2688737" y="4511080"/>
              <a:chExt cx="231900" cy="624600"/>
            </a:xfrm>
          </p:grpSpPr>
          <p:sp>
            <p:nvSpPr>
              <p:cNvPr id="79" name="Google Shape;79;p107"/>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07"/>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07"/>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 name="Google Shape;82;p107"/>
            <p:cNvGrpSpPr/>
            <p:nvPr/>
          </p:nvGrpSpPr>
          <p:grpSpPr>
            <a:xfrm>
              <a:off x="1856753" y="4099200"/>
              <a:ext cx="231600" cy="1044300"/>
              <a:chOff x="1856753" y="4099200"/>
              <a:chExt cx="231600" cy="1044300"/>
            </a:xfrm>
          </p:grpSpPr>
          <p:sp>
            <p:nvSpPr>
              <p:cNvPr id="83" name="Google Shape;83;p107"/>
              <p:cNvSpPr/>
              <p:nvPr/>
            </p:nvSpPr>
            <p:spPr>
              <a:xfrm flipH="1">
                <a:off x="185675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07"/>
              <p:cNvSpPr/>
              <p:nvPr/>
            </p:nvSpPr>
            <p:spPr>
              <a:xfrm flipH="1">
                <a:off x="1856753"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07"/>
              <p:cNvSpPr/>
              <p:nvPr/>
            </p:nvSpPr>
            <p:spPr>
              <a:xfrm flipH="1">
                <a:off x="185675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07"/>
              <p:cNvSpPr/>
              <p:nvPr/>
            </p:nvSpPr>
            <p:spPr>
              <a:xfrm flipH="1">
                <a:off x="1856753"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07"/>
              <p:cNvSpPr/>
              <p:nvPr/>
            </p:nvSpPr>
            <p:spPr>
              <a:xfrm flipH="1">
                <a:off x="185675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 name="Google Shape;88;p107"/>
            <p:cNvGrpSpPr/>
            <p:nvPr/>
          </p:nvGrpSpPr>
          <p:grpSpPr>
            <a:xfrm>
              <a:off x="2228107" y="4309200"/>
              <a:ext cx="231600" cy="834300"/>
              <a:chOff x="2228107" y="4309200"/>
              <a:chExt cx="231600" cy="834300"/>
            </a:xfrm>
          </p:grpSpPr>
          <p:sp>
            <p:nvSpPr>
              <p:cNvPr id="89" name="Google Shape;89;p107"/>
              <p:cNvSpPr/>
              <p:nvPr/>
            </p:nvSpPr>
            <p:spPr>
              <a:xfrm flipH="1">
                <a:off x="2228107"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07"/>
              <p:cNvSpPr/>
              <p:nvPr/>
            </p:nvSpPr>
            <p:spPr>
              <a:xfrm flipH="1">
                <a:off x="2228107"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07"/>
              <p:cNvSpPr/>
              <p:nvPr/>
            </p:nvSpPr>
            <p:spPr>
              <a:xfrm flipH="1">
                <a:off x="2228107"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07"/>
              <p:cNvSpPr/>
              <p:nvPr/>
            </p:nvSpPr>
            <p:spPr>
              <a:xfrm flipH="1">
                <a:off x="2228107"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 name="Google Shape;93;p107"/>
            <p:cNvGrpSpPr/>
            <p:nvPr/>
          </p:nvGrpSpPr>
          <p:grpSpPr>
            <a:xfrm>
              <a:off x="2599462" y="4518900"/>
              <a:ext cx="231600" cy="624600"/>
              <a:chOff x="2599462" y="4518900"/>
              <a:chExt cx="231600" cy="624600"/>
            </a:xfrm>
          </p:grpSpPr>
          <p:sp>
            <p:nvSpPr>
              <p:cNvPr id="94" name="Google Shape;94;p107"/>
              <p:cNvSpPr/>
              <p:nvPr/>
            </p:nvSpPr>
            <p:spPr>
              <a:xfrm flipH="1">
                <a:off x="2599462"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07"/>
              <p:cNvSpPr/>
              <p:nvPr/>
            </p:nvSpPr>
            <p:spPr>
              <a:xfrm flipH="1">
                <a:off x="2599462"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07"/>
              <p:cNvSpPr/>
              <p:nvPr/>
            </p:nvSpPr>
            <p:spPr>
              <a:xfrm flipH="1">
                <a:off x="2599462"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 name="Google Shape;97;p107"/>
            <p:cNvGrpSpPr/>
            <p:nvPr/>
          </p:nvGrpSpPr>
          <p:grpSpPr>
            <a:xfrm>
              <a:off x="3342171" y="4099200"/>
              <a:ext cx="231600" cy="1044300"/>
              <a:chOff x="3342171" y="4099200"/>
              <a:chExt cx="231600" cy="1044300"/>
            </a:xfrm>
          </p:grpSpPr>
          <p:sp>
            <p:nvSpPr>
              <p:cNvPr id="98" name="Google Shape;98;p107"/>
              <p:cNvSpPr/>
              <p:nvPr/>
            </p:nvSpPr>
            <p:spPr>
              <a:xfrm flipH="1">
                <a:off x="3342171"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07"/>
              <p:cNvSpPr/>
              <p:nvPr/>
            </p:nvSpPr>
            <p:spPr>
              <a:xfrm flipH="1">
                <a:off x="3342171"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07"/>
              <p:cNvSpPr/>
              <p:nvPr/>
            </p:nvSpPr>
            <p:spPr>
              <a:xfrm flipH="1">
                <a:off x="3342171"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07"/>
              <p:cNvSpPr/>
              <p:nvPr/>
            </p:nvSpPr>
            <p:spPr>
              <a:xfrm flipH="1">
                <a:off x="3342171"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07"/>
              <p:cNvSpPr/>
              <p:nvPr/>
            </p:nvSpPr>
            <p:spPr>
              <a:xfrm flipH="1">
                <a:off x="3342171"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 name="Google Shape;103;p107"/>
            <p:cNvGrpSpPr/>
            <p:nvPr/>
          </p:nvGrpSpPr>
          <p:grpSpPr>
            <a:xfrm>
              <a:off x="3713525" y="4309200"/>
              <a:ext cx="231600" cy="834300"/>
              <a:chOff x="3713525" y="4309200"/>
              <a:chExt cx="231600" cy="834300"/>
            </a:xfrm>
          </p:grpSpPr>
          <p:sp>
            <p:nvSpPr>
              <p:cNvPr id="104" name="Google Shape;104;p107"/>
              <p:cNvSpPr/>
              <p:nvPr/>
            </p:nvSpPr>
            <p:spPr>
              <a:xfrm flipH="1">
                <a:off x="3713525"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07"/>
              <p:cNvSpPr/>
              <p:nvPr/>
            </p:nvSpPr>
            <p:spPr>
              <a:xfrm flipH="1">
                <a:off x="3713525"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07"/>
              <p:cNvSpPr/>
              <p:nvPr/>
            </p:nvSpPr>
            <p:spPr>
              <a:xfrm flipH="1">
                <a:off x="3713525"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07"/>
              <p:cNvSpPr/>
              <p:nvPr/>
            </p:nvSpPr>
            <p:spPr>
              <a:xfrm flipH="1">
                <a:off x="3713525"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 name="Google Shape;108;p107"/>
            <p:cNvGrpSpPr/>
            <p:nvPr/>
          </p:nvGrpSpPr>
          <p:grpSpPr>
            <a:xfrm>
              <a:off x="1485398" y="4309200"/>
              <a:ext cx="231600" cy="834300"/>
              <a:chOff x="1485398" y="4309200"/>
              <a:chExt cx="231600" cy="834300"/>
            </a:xfrm>
          </p:grpSpPr>
          <p:sp>
            <p:nvSpPr>
              <p:cNvPr id="109" name="Google Shape;109;p107"/>
              <p:cNvSpPr/>
              <p:nvPr/>
            </p:nvSpPr>
            <p:spPr>
              <a:xfrm flipH="1">
                <a:off x="148539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07"/>
              <p:cNvSpPr/>
              <p:nvPr/>
            </p:nvSpPr>
            <p:spPr>
              <a:xfrm flipH="1">
                <a:off x="148539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07"/>
              <p:cNvSpPr/>
              <p:nvPr/>
            </p:nvSpPr>
            <p:spPr>
              <a:xfrm flipH="1">
                <a:off x="148539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07"/>
              <p:cNvSpPr/>
              <p:nvPr/>
            </p:nvSpPr>
            <p:spPr>
              <a:xfrm flipH="1">
                <a:off x="148539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 name="Google Shape;113;p107"/>
            <p:cNvGrpSpPr/>
            <p:nvPr/>
          </p:nvGrpSpPr>
          <p:grpSpPr>
            <a:xfrm>
              <a:off x="4084879" y="4518900"/>
              <a:ext cx="231600" cy="624600"/>
              <a:chOff x="4084879" y="4518900"/>
              <a:chExt cx="231600" cy="624600"/>
            </a:xfrm>
          </p:grpSpPr>
          <p:sp>
            <p:nvSpPr>
              <p:cNvPr id="114" name="Google Shape;114;p107"/>
              <p:cNvSpPr/>
              <p:nvPr/>
            </p:nvSpPr>
            <p:spPr>
              <a:xfrm flipH="1">
                <a:off x="4084879"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07"/>
              <p:cNvSpPr/>
              <p:nvPr/>
            </p:nvSpPr>
            <p:spPr>
              <a:xfrm flipH="1">
                <a:off x="4084879"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07"/>
              <p:cNvSpPr/>
              <p:nvPr/>
            </p:nvSpPr>
            <p:spPr>
              <a:xfrm flipH="1">
                <a:off x="4084879"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107"/>
            <p:cNvGrpSpPr/>
            <p:nvPr/>
          </p:nvGrpSpPr>
          <p:grpSpPr>
            <a:xfrm>
              <a:off x="2970816" y="4309200"/>
              <a:ext cx="231600" cy="834300"/>
              <a:chOff x="2970816" y="4309200"/>
              <a:chExt cx="231600" cy="834300"/>
            </a:xfrm>
          </p:grpSpPr>
          <p:sp>
            <p:nvSpPr>
              <p:cNvPr id="118" name="Google Shape;118;p107"/>
              <p:cNvSpPr/>
              <p:nvPr/>
            </p:nvSpPr>
            <p:spPr>
              <a:xfrm flipH="1">
                <a:off x="2970816"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07"/>
              <p:cNvSpPr/>
              <p:nvPr/>
            </p:nvSpPr>
            <p:spPr>
              <a:xfrm flipH="1">
                <a:off x="2970816"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07"/>
              <p:cNvSpPr/>
              <p:nvPr/>
            </p:nvSpPr>
            <p:spPr>
              <a:xfrm flipH="1">
                <a:off x="2970816"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07"/>
              <p:cNvSpPr/>
              <p:nvPr/>
            </p:nvSpPr>
            <p:spPr>
              <a:xfrm flipH="1">
                <a:off x="2970816"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 name="Google Shape;122;p107"/>
            <p:cNvGrpSpPr/>
            <p:nvPr/>
          </p:nvGrpSpPr>
          <p:grpSpPr>
            <a:xfrm>
              <a:off x="4456234" y="4309200"/>
              <a:ext cx="231600" cy="834300"/>
              <a:chOff x="4456234" y="4309200"/>
              <a:chExt cx="231600" cy="834300"/>
            </a:xfrm>
          </p:grpSpPr>
          <p:sp>
            <p:nvSpPr>
              <p:cNvPr id="123" name="Google Shape;123;p107"/>
              <p:cNvSpPr/>
              <p:nvPr/>
            </p:nvSpPr>
            <p:spPr>
              <a:xfrm flipH="1">
                <a:off x="4456234"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07"/>
              <p:cNvSpPr/>
              <p:nvPr/>
            </p:nvSpPr>
            <p:spPr>
              <a:xfrm flipH="1">
                <a:off x="4456234"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07"/>
              <p:cNvSpPr/>
              <p:nvPr/>
            </p:nvSpPr>
            <p:spPr>
              <a:xfrm flipH="1">
                <a:off x="4456234"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07"/>
              <p:cNvSpPr/>
              <p:nvPr/>
            </p:nvSpPr>
            <p:spPr>
              <a:xfrm flipH="1">
                <a:off x="4456234"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 name="Google Shape;127;p107"/>
            <p:cNvGrpSpPr/>
            <p:nvPr/>
          </p:nvGrpSpPr>
          <p:grpSpPr>
            <a:xfrm>
              <a:off x="4827588" y="4099200"/>
              <a:ext cx="231600" cy="1044300"/>
              <a:chOff x="4827588" y="4099200"/>
              <a:chExt cx="231600" cy="1044300"/>
            </a:xfrm>
          </p:grpSpPr>
          <p:sp>
            <p:nvSpPr>
              <p:cNvPr id="128" name="Google Shape;128;p107"/>
              <p:cNvSpPr/>
              <p:nvPr/>
            </p:nvSpPr>
            <p:spPr>
              <a:xfrm flipH="1">
                <a:off x="482758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07"/>
              <p:cNvSpPr/>
              <p:nvPr/>
            </p:nvSpPr>
            <p:spPr>
              <a:xfrm flipH="1">
                <a:off x="482758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07"/>
              <p:cNvSpPr/>
              <p:nvPr/>
            </p:nvSpPr>
            <p:spPr>
              <a:xfrm flipH="1">
                <a:off x="482758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07"/>
              <p:cNvSpPr/>
              <p:nvPr/>
            </p:nvSpPr>
            <p:spPr>
              <a:xfrm flipH="1">
                <a:off x="4827588"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07"/>
              <p:cNvSpPr/>
              <p:nvPr/>
            </p:nvSpPr>
            <p:spPr>
              <a:xfrm flipH="1">
                <a:off x="482758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 name="Google Shape;133;p107"/>
            <p:cNvGrpSpPr/>
            <p:nvPr/>
          </p:nvGrpSpPr>
          <p:grpSpPr>
            <a:xfrm>
              <a:off x="5198943" y="4309200"/>
              <a:ext cx="231600" cy="834300"/>
              <a:chOff x="5198943" y="4309200"/>
              <a:chExt cx="231600" cy="834300"/>
            </a:xfrm>
          </p:grpSpPr>
          <p:sp>
            <p:nvSpPr>
              <p:cNvPr id="134" name="Google Shape;134;p107"/>
              <p:cNvSpPr/>
              <p:nvPr/>
            </p:nvSpPr>
            <p:spPr>
              <a:xfrm flipH="1">
                <a:off x="519894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07"/>
              <p:cNvSpPr/>
              <p:nvPr/>
            </p:nvSpPr>
            <p:spPr>
              <a:xfrm flipH="1">
                <a:off x="5198943"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07"/>
              <p:cNvSpPr/>
              <p:nvPr/>
            </p:nvSpPr>
            <p:spPr>
              <a:xfrm flipH="1">
                <a:off x="519894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07"/>
              <p:cNvSpPr/>
              <p:nvPr/>
            </p:nvSpPr>
            <p:spPr>
              <a:xfrm flipH="1">
                <a:off x="519894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 name="Google Shape;138;p107"/>
            <p:cNvGrpSpPr/>
            <p:nvPr/>
          </p:nvGrpSpPr>
          <p:grpSpPr>
            <a:xfrm>
              <a:off x="5570297" y="4518900"/>
              <a:ext cx="231600" cy="624600"/>
              <a:chOff x="5570297" y="4518900"/>
              <a:chExt cx="231600" cy="624600"/>
            </a:xfrm>
          </p:grpSpPr>
          <p:sp>
            <p:nvSpPr>
              <p:cNvPr id="139" name="Google Shape;139;p107"/>
              <p:cNvSpPr/>
              <p:nvPr/>
            </p:nvSpPr>
            <p:spPr>
              <a:xfrm flipH="1">
                <a:off x="5570297"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07"/>
              <p:cNvSpPr/>
              <p:nvPr/>
            </p:nvSpPr>
            <p:spPr>
              <a:xfrm flipH="1">
                <a:off x="5570297"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07"/>
              <p:cNvSpPr/>
              <p:nvPr/>
            </p:nvSpPr>
            <p:spPr>
              <a:xfrm flipH="1">
                <a:off x="5570297"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 name="Google Shape;142;p107"/>
            <p:cNvGrpSpPr/>
            <p:nvPr/>
          </p:nvGrpSpPr>
          <p:grpSpPr>
            <a:xfrm>
              <a:off x="5941652" y="4309200"/>
              <a:ext cx="231600" cy="834300"/>
              <a:chOff x="5941652" y="4309200"/>
              <a:chExt cx="231600" cy="834300"/>
            </a:xfrm>
          </p:grpSpPr>
          <p:sp>
            <p:nvSpPr>
              <p:cNvPr id="143" name="Google Shape;143;p107"/>
              <p:cNvSpPr/>
              <p:nvPr/>
            </p:nvSpPr>
            <p:spPr>
              <a:xfrm flipH="1">
                <a:off x="5941652"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07"/>
              <p:cNvSpPr/>
              <p:nvPr/>
            </p:nvSpPr>
            <p:spPr>
              <a:xfrm flipH="1">
                <a:off x="5941652"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07"/>
              <p:cNvSpPr/>
              <p:nvPr/>
            </p:nvSpPr>
            <p:spPr>
              <a:xfrm flipH="1">
                <a:off x="5941652"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07"/>
              <p:cNvSpPr/>
              <p:nvPr/>
            </p:nvSpPr>
            <p:spPr>
              <a:xfrm flipH="1">
                <a:off x="5941652"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 name="Google Shape;147;p107"/>
            <p:cNvGrpSpPr/>
            <p:nvPr/>
          </p:nvGrpSpPr>
          <p:grpSpPr>
            <a:xfrm>
              <a:off x="6313006" y="4099200"/>
              <a:ext cx="231600" cy="1044300"/>
              <a:chOff x="6313006" y="4099200"/>
              <a:chExt cx="231600" cy="1044300"/>
            </a:xfrm>
          </p:grpSpPr>
          <p:sp>
            <p:nvSpPr>
              <p:cNvPr id="148" name="Google Shape;148;p107"/>
              <p:cNvSpPr/>
              <p:nvPr/>
            </p:nvSpPr>
            <p:spPr>
              <a:xfrm flipH="1">
                <a:off x="6313006"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07"/>
              <p:cNvSpPr/>
              <p:nvPr/>
            </p:nvSpPr>
            <p:spPr>
              <a:xfrm flipH="1">
                <a:off x="6313006"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07"/>
              <p:cNvSpPr/>
              <p:nvPr/>
            </p:nvSpPr>
            <p:spPr>
              <a:xfrm flipH="1">
                <a:off x="6313006"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07"/>
              <p:cNvSpPr/>
              <p:nvPr/>
            </p:nvSpPr>
            <p:spPr>
              <a:xfrm flipH="1">
                <a:off x="6313006"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07"/>
              <p:cNvSpPr/>
              <p:nvPr/>
            </p:nvSpPr>
            <p:spPr>
              <a:xfrm flipH="1">
                <a:off x="6313006"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 name="Google Shape;153;p107"/>
            <p:cNvGrpSpPr/>
            <p:nvPr/>
          </p:nvGrpSpPr>
          <p:grpSpPr>
            <a:xfrm>
              <a:off x="6684361" y="4309200"/>
              <a:ext cx="231600" cy="834300"/>
              <a:chOff x="6684361" y="4309200"/>
              <a:chExt cx="231600" cy="834300"/>
            </a:xfrm>
          </p:grpSpPr>
          <p:sp>
            <p:nvSpPr>
              <p:cNvPr id="154" name="Google Shape;154;p107"/>
              <p:cNvSpPr/>
              <p:nvPr/>
            </p:nvSpPr>
            <p:spPr>
              <a:xfrm flipH="1">
                <a:off x="6684361"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07"/>
              <p:cNvSpPr/>
              <p:nvPr/>
            </p:nvSpPr>
            <p:spPr>
              <a:xfrm flipH="1">
                <a:off x="6684361"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07"/>
              <p:cNvSpPr/>
              <p:nvPr/>
            </p:nvSpPr>
            <p:spPr>
              <a:xfrm flipH="1">
                <a:off x="6684361"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07"/>
              <p:cNvSpPr/>
              <p:nvPr/>
            </p:nvSpPr>
            <p:spPr>
              <a:xfrm flipH="1">
                <a:off x="6684361"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 name="Google Shape;158;p107"/>
            <p:cNvGrpSpPr/>
            <p:nvPr/>
          </p:nvGrpSpPr>
          <p:grpSpPr>
            <a:xfrm>
              <a:off x="7055715" y="4518900"/>
              <a:ext cx="231600" cy="624600"/>
              <a:chOff x="7055715" y="4518900"/>
              <a:chExt cx="231600" cy="624600"/>
            </a:xfrm>
          </p:grpSpPr>
          <p:sp>
            <p:nvSpPr>
              <p:cNvPr id="159" name="Google Shape;159;p107"/>
              <p:cNvSpPr/>
              <p:nvPr/>
            </p:nvSpPr>
            <p:spPr>
              <a:xfrm flipH="1">
                <a:off x="7055715"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07"/>
              <p:cNvSpPr/>
              <p:nvPr/>
            </p:nvSpPr>
            <p:spPr>
              <a:xfrm flipH="1">
                <a:off x="7055715"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07"/>
              <p:cNvSpPr/>
              <p:nvPr/>
            </p:nvSpPr>
            <p:spPr>
              <a:xfrm flipH="1">
                <a:off x="7055715"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 name="Google Shape;162;p107"/>
            <p:cNvGrpSpPr/>
            <p:nvPr/>
          </p:nvGrpSpPr>
          <p:grpSpPr>
            <a:xfrm>
              <a:off x="7798424" y="4099200"/>
              <a:ext cx="231600" cy="1044300"/>
              <a:chOff x="7798424" y="4099200"/>
              <a:chExt cx="231600" cy="1044300"/>
            </a:xfrm>
          </p:grpSpPr>
          <p:sp>
            <p:nvSpPr>
              <p:cNvPr id="163" name="Google Shape;163;p107"/>
              <p:cNvSpPr/>
              <p:nvPr/>
            </p:nvSpPr>
            <p:spPr>
              <a:xfrm flipH="1">
                <a:off x="7798424"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07"/>
              <p:cNvSpPr/>
              <p:nvPr/>
            </p:nvSpPr>
            <p:spPr>
              <a:xfrm flipH="1">
                <a:off x="7798424"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07"/>
              <p:cNvSpPr/>
              <p:nvPr/>
            </p:nvSpPr>
            <p:spPr>
              <a:xfrm flipH="1">
                <a:off x="7798424"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07"/>
              <p:cNvSpPr/>
              <p:nvPr/>
            </p:nvSpPr>
            <p:spPr>
              <a:xfrm flipH="1">
                <a:off x="7798424"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07"/>
              <p:cNvSpPr/>
              <p:nvPr/>
            </p:nvSpPr>
            <p:spPr>
              <a:xfrm flipH="1">
                <a:off x="7798424"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 name="Google Shape;168;p107"/>
            <p:cNvGrpSpPr/>
            <p:nvPr/>
          </p:nvGrpSpPr>
          <p:grpSpPr>
            <a:xfrm>
              <a:off x="8169779" y="4309200"/>
              <a:ext cx="231600" cy="834300"/>
              <a:chOff x="8169779" y="4309200"/>
              <a:chExt cx="231600" cy="834300"/>
            </a:xfrm>
          </p:grpSpPr>
          <p:sp>
            <p:nvSpPr>
              <p:cNvPr id="169" name="Google Shape;169;p107"/>
              <p:cNvSpPr/>
              <p:nvPr/>
            </p:nvSpPr>
            <p:spPr>
              <a:xfrm flipH="1">
                <a:off x="8169779"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07"/>
              <p:cNvSpPr/>
              <p:nvPr/>
            </p:nvSpPr>
            <p:spPr>
              <a:xfrm flipH="1">
                <a:off x="8169779"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07"/>
              <p:cNvSpPr/>
              <p:nvPr/>
            </p:nvSpPr>
            <p:spPr>
              <a:xfrm flipH="1">
                <a:off x="8169779"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07"/>
              <p:cNvSpPr/>
              <p:nvPr/>
            </p:nvSpPr>
            <p:spPr>
              <a:xfrm flipH="1">
                <a:off x="8169779"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 name="Google Shape;173;p107"/>
            <p:cNvGrpSpPr/>
            <p:nvPr/>
          </p:nvGrpSpPr>
          <p:grpSpPr>
            <a:xfrm>
              <a:off x="7427070" y="4309200"/>
              <a:ext cx="231600" cy="834300"/>
              <a:chOff x="7427070" y="4309200"/>
              <a:chExt cx="231600" cy="834300"/>
            </a:xfrm>
          </p:grpSpPr>
          <p:sp>
            <p:nvSpPr>
              <p:cNvPr id="174" name="Google Shape;174;p107"/>
              <p:cNvSpPr/>
              <p:nvPr/>
            </p:nvSpPr>
            <p:spPr>
              <a:xfrm flipH="1">
                <a:off x="7427070"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07"/>
              <p:cNvSpPr/>
              <p:nvPr/>
            </p:nvSpPr>
            <p:spPr>
              <a:xfrm flipH="1">
                <a:off x="7427070"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07"/>
              <p:cNvSpPr/>
              <p:nvPr/>
            </p:nvSpPr>
            <p:spPr>
              <a:xfrm flipH="1">
                <a:off x="7427070"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07"/>
              <p:cNvSpPr/>
              <p:nvPr/>
            </p:nvSpPr>
            <p:spPr>
              <a:xfrm flipH="1">
                <a:off x="7427070"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 name="Google Shape;178;p107"/>
            <p:cNvGrpSpPr/>
            <p:nvPr/>
          </p:nvGrpSpPr>
          <p:grpSpPr>
            <a:xfrm>
              <a:off x="8541133" y="4518900"/>
              <a:ext cx="231600" cy="624600"/>
              <a:chOff x="8541133" y="4518900"/>
              <a:chExt cx="231600" cy="624600"/>
            </a:xfrm>
          </p:grpSpPr>
          <p:sp>
            <p:nvSpPr>
              <p:cNvPr id="179" name="Google Shape;179;p107"/>
              <p:cNvSpPr/>
              <p:nvPr/>
            </p:nvSpPr>
            <p:spPr>
              <a:xfrm flipH="1">
                <a:off x="854113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07"/>
              <p:cNvSpPr/>
              <p:nvPr/>
            </p:nvSpPr>
            <p:spPr>
              <a:xfrm flipH="1">
                <a:off x="854113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07"/>
              <p:cNvSpPr/>
              <p:nvPr/>
            </p:nvSpPr>
            <p:spPr>
              <a:xfrm flipH="1">
                <a:off x="854113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 name="Google Shape;182;p107"/>
            <p:cNvGrpSpPr/>
            <p:nvPr/>
          </p:nvGrpSpPr>
          <p:grpSpPr>
            <a:xfrm>
              <a:off x="8912488" y="4309200"/>
              <a:ext cx="231600" cy="834300"/>
              <a:chOff x="8912488" y="4309200"/>
              <a:chExt cx="231600" cy="834300"/>
            </a:xfrm>
          </p:grpSpPr>
          <p:sp>
            <p:nvSpPr>
              <p:cNvPr id="183" name="Google Shape;183;p107"/>
              <p:cNvSpPr/>
              <p:nvPr/>
            </p:nvSpPr>
            <p:spPr>
              <a:xfrm flipH="1">
                <a:off x="891248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07"/>
              <p:cNvSpPr/>
              <p:nvPr/>
            </p:nvSpPr>
            <p:spPr>
              <a:xfrm flipH="1">
                <a:off x="891248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07"/>
              <p:cNvSpPr/>
              <p:nvPr/>
            </p:nvSpPr>
            <p:spPr>
              <a:xfrm flipH="1">
                <a:off x="891248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07"/>
              <p:cNvSpPr/>
              <p:nvPr/>
            </p:nvSpPr>
            <p:spPr>
              <a:xfrm flipH="1">
                <a:off x="891248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87" name="Google Shape;187;p107"/>
          <p:cNvSpPr txBox="1"/>
          <p:nvPr>
            <p:ph type="title"/>
          </p:nvPr>
        </p:nvSpPr>
        <p:spPr>
          <a:xfrm>
            <a:off x="1388550" y="1409175"/>
            <a:ext cx="6366900" cy="1863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p:txBody>
      </p:sp>
      <p:sp>
        <p:nvSpPr>
          <p:cNvPr id="188" name="Google Shape;188;p10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97"/>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97"/>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6" name="Google Shape;16;p97"/>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 name="Google Shape;17;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pic>
        <p:nvPicPr>
          <p:cNvPr id="18" name="Google Shape;18;p97"/>
          <p:cNvPicPr preferRelativeResize="0"/>
          <p:nvPr/>
        </p:nvPicPr>
        <p:blipFill rotWithShape="1">
          <a:blip r:embed="rId2">
            <a:alphaModFix/>
          </a:blip>
          <a:srcRect b="31430" l="0" r="0" t="0"/>
          <a:stretch/>
        </p:blipFill>
        <p:spPr>
          <a:xfrm>
            <a:off x="7734632" y="4682175"/>
            <a:ext cx="1360644" cy="3218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9" name="Shape 19"/>
        <p:cNvGrpSpPr/>
        <p:nvPr/>
      </p:nvGrpSpPr>
      <p:grpSpPr>
        <a:xfrm>
          <a:off x="0" y="0"/>
          <a:ext cx="0" cy="0"/>
          <a:chOff x="0" y="0"/>
          <a:chExt cx="0" cy="0"/>
        </a:xfrm>
      </p:grpSpPr>
      <p:sp>
        <p:nvSpPr>
          <p:cNvPr id="20" name="Google Shape;20;p98"/>
          <p:cNvSpPr/>
          <p:nvPr/>
        </p:nvSpPr>
        <p:spPr>
          <a:xfrm>
            <a:off x="2100" y="0"/>
            <a:ext cx="2913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 name="Google Shape;21;p98"/>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22" name="Google Shape;22;p98"/>
          <p:cNvSpPr txBox="1"/>
          <p:nvPr>
            <p:ph type="title"/>
          </p:nvPr>
        </p:nvSpPr>
        <p:spPr>
          <a:xfrm>
            <a:off x="-71075" y="1318150"/>
            <a:ext cx="2987100" cy="207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4000"/>
              <a:buNone/>
              <a:defRPr sz="4000">
                <a:solidFill>
                  <a:schemeClr val="accent1"/>
                </a:solidFill>
              </a:defRPr>
            </a:lvl1pPr>
            <a:lvl2pPr lvl="1" algn="ctr">
              <a:lnSpc>
                <a:spcPct val="100000"/>
              </a:lnSpc>
              <a:spcBef>
                <a:spcPts val="0"/>
              </a:spcBef>
              <a:spcAft>
                <a:spcPts val="0"/>
              </a:spcAft>
              <a:buClr>
                <a:schemeClr val="lt2"/>
              </a:buClr>
              <a:buSzPts val="4200"/>
              <a:buNone/>
              <a:defRPr sz="4200">
                <a:solidFill>
                  <a:schemeClr val="lt2"/>
                </a:solidFill>
              </a:defRPr>
            </a:lvl2pPr>
            <a:lvl3pPr lvl="2" algn="ctr">
              <a:lnSpc>
                <a:spcPct val="100000"/>
              </a:lnSpc>
              <a:spcBef>
                <a:spcPts val="0"/>
              </a:spcBef>
              <a:spcAft>
                <a:spcPts val="0"/>
              </a:spcAft>
              <a:buClr>
                <a:schemeClr val="lt2"/>
              </a:buClr>
              <a:buSzPts val="4200"/>
              <a:buNone/>
              <a:defRPr sz="4200">
                <a:solidFill>
                  <a:schemeClr val="lt2"/>
                </a:solidFill>
              </a:defRPr>
            </a:lvl3pPr>
            <a:lvl4pPr lvl="3" algn="ctr">
              <a:lnSpc>
                <a:spcPct val="100000"/>
              </a:lnSpc>
              <a:spcBef>
                <a:spcPts val="0"/>
              </a:spcBef>
              <a:spcAft>
                <a:spcPts val="0"/>
              </a:spcAft>
              <a:buClr>
                <a:schemeClr val="lt2"/>
              </a:buClr>
              <a:buSzPts val="4200"/>
              <a:buNone/>
              <a:defRPr sz="4200">
                <a:solidFill>
                  <a:schemeClr val="lt2"/>
                </a:solidFill>
              </a:defRPr>
            </a:lvl4pPr>
            <a:lvl5pPr lvl="4" algn="ctr">
              <a:lnSpc>
                <a:spcPct val="100000"/>
              </a:lnSpc>
              <a:spcBef>
                <a:spcPts val="0"/>
              </a:spcBef>
              <a:spcAft>
                <a:spcPts val="0"/>
              </a:spcAft>
              <a:buClr>
                <a:schemeClr val="lt2"/>
              </a:buClr>
              <a:buSzPts val="4200"/>
              <a:buNone/>
              <a:defRPr sz="4200">
                <a:solidFill>
                  <a:schemeClr val="lt2"/>
                </a:solidFill>
              </a:defRPr>
            </a:lvl5pPr>
            <a:lvl6pPr lvl="5" algn="ctr">
              <a:lnSpc>
                <a:spcPct val="100000"/>
              </a:lnSpc>
              <a:spcBef>
                <a:spcPts val="0"/>
              </a:spcBef>
              <a:spcAft>
                <a:spcPts val="0"/>
              </a:spcAft>
              <a:buClr>
                <a:schemeClr val="lt2"/>
              </a:buClr>
              <a:buSzPts val="4200"/>
              <a:buNone/>
              <a:defRPr sz="4200">
                <a:solidFill>
                  <a:schemeClr val="lt2"/>
                </a:solidFill>
              </a:defRPr>
            </a:lvl6pPr>
            <a:lvl7pPr lvl="6" algn="ctr">
              <a:lnSpc>
                <a:spcPct val="100000"/>
              </a:lnSpc>
              <a:spcBef>
                <a:spcPts val="0"/>
              </a:spcBef>
              <a:spcAft>
                <a:spcPts val="0"/>
              </a:spcAft>
              <a:buClr>
                <a:schemeClr val="lt2"/>
              </a:buClr>
              <a:buSzPts val="4200"/>
              <a:buNone/>
              <a:defRPr sz="4200">
                <a:solidFill>
                  <a:schemeClr val="lt2"/>
                </a:solidFill>
              </a:defRPr>
            </a:lvl7pPr>
            <a:lvl8pPr lvl="7" algn="ctr">
              <a:lnSpc>
                <a:spcPct val="100000"/>
              </a:lnSpc>
              <a:spcBef>
                <a:spcPts val="0"/>
              </a:spcBef>
              <a:spcAft>
                <a:spcPts val="0"/>
              </a:spcAft>
              <a:buClr>
                <a:schemeClr val="lt2"/>
              </a:buClr>
              <a:buSzPts val="4200"/>
              <a:buNone/>
              <a:defRPr sz="4200">
                <a:solidFill>
                  <a:schemeClr val="lt2"/>
                </a:solidFill>
              </a:defRPr>
            </a:lvl8pPr>
            <a:lvl9pPr lvl="8" algn="ctr">
              <a:lnSpc>
                <a:spcPct val="100000"/>
              </a:lnSpc>
              <a:spcBef>
                <a:spcPts val="0"/>
              </a:spcBef>
              <a:spcAft>
                <a:spcPts val="0"/>
              </a:spcAft>
              <a:buClr>
                <a:schemeClr val="lt2"/>
              </a:buClr>
              <a:buSzPts val="4200"/>
              <a:buNone/>
              <a:defRPr sz="4200">
                <a:solidFill>
                  <a:schemeClr val="lt2"/>
                </a:solidFill>
              </a:defRPr>
            </a:lvl9pPr>
          </a:lstStyle>
          <a:p/>
        </p:txBody>
      </p:sp>
      <p:sp>
        <p:nvSpPr>
          <p:cNvPr id="23" name="Google Shape;23;p98"/>
          <p:cNvSpPr txBox="1"/>
          <p:nvPr>
            <p:ph idx="1" type="subTitle"/>
          </p:nvPr>
        </p:nvSpPr>
        <p:spPr>
          <a:xfrm>
            <a:off x="74425" y="3892900"/>
            <a:ext cx="2696100" cy="85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sz="2100">
                <a:solidFill>
                  <a:schemeClr val="accen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4" name="Google Shape;24;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4"/>
        </a:solidFill>
      </p:bgPr>
    </p:bg>
    <p:spTree>
      <p:nvGrpSpPr>
        <p:cNvPr id="25" name="Shape 25"/>
        <p:cNvGrpSpPr/>
        <p:nvPr/>
      </p:nvGrpSpPr>
      <p:grpSpPr>
        <a:xfrm>
          <a:off x="0" y="0"/>
          <a:ext cx="0" cy="0"/>
          <a:chOff x="0" y="0"/>
          <a:chExt cx="0" cy="0"/>
        </a:xfrm>
      </p:grpSpPr>
      <p:cxnSp>
        <p:nvCxnSpPr>
          <p:cNvPr id="26" name="Google Shape;26;p99"/>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27" name="Google Shape;27;p99"/>
          <p:cNvSpPr txBox="1"/>
          <p:nvPr>
            <p:ph type="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6000"/>
              <a:buNone/>
              <a:defRPr sz="6000">
                <a:solidFill>
                  <a:schemeClr val="accent1"/>
                </a:solidFill>
              </a:defRPr>
            </a:lvl1pPr>
            <a:lvl2pPr lvl="1" algn="l">
              <a:lnSpc>
                <a:spcPct val="100000"/>
              </a:lnSpc>
              <a:spcBef>
                <a:spcPts val="0"/>
              </a:spcBef>
              <a:spcAft>
                <a:spcPts val="0"/>
              </a:spcAft>
              <a:buClr>
                <a:schemeClr val="accent1"/>
              </a:buClr>
              <a:buSzPts val="6000"/>
              <a:buNone/>
              <a:defRPr sz="6000">
                <a:solidFill>
                  <a:schemeClr val="accent1"/>
                </a:solidFill>
              </a:defRPr>
            </a:lvl2pPr>
            <a:lvl3pPr lvl="2" algn="l">
              <a:lnSpc>
                <a:spcPct val="100000"/>
              </a:lnSpc>
              <a:spcBef>
                <a:spcPts val="0"/>
              </a:spcBef>
              <a:spcAft>
                <a:spcPts val="0"/>
              </a:spcAft>
              <a:buClr>
                <a:schemeClr val="accent1"/>
              </a:buClr>
              <a:buSzPts val="6000"/>
              <a:buNone/>
              <a:defRPr sz="6000">
                <a:solidFill>
                  <a:schemeClr val="accent1"/>
                </a:solidFill>
              </a:defRPr>
            </a:lvl3pPr>
            <a:lvl4pPr lvl="3" algn="l">
              <a:lnSpc>
                <a:spcPct val="100000"/>
              </a:lnSpc>
              <a:spcBef>
                <a:spcPts val="0"/>
              </a:spcBef>
              <a:spcAft>
                <a:spcPts val="0"/>
              </a:spcAft>
              <a:buClr>
                <a:schemeClr val="accent1"/>
              </a:buClr>
              <a:buSzPts val="6000"/>
              <a:buNone/>
              <a:defRPr sz="6000">
                <a:solidFill>
                  <a:schemeClr val="accent1"/>
                </a:solidFill>
              </a:defRPr>
            </a:lvl4pPr>
            <a:lvl5pPr lvl="4" algn="l">
              <a:lnSpc>
                <a:spcPct val="100000"/>
              </a:lnSpc>
              <a:spcBef>
                <a:spcPts val="0"/>
              </a:spcBef>
              <a:spcAft>
                <a:spcPts val="0"/>
              </a:spcAft>
              <a:buClr>
                <a:schemeClr val="accent1"/>
              </a:buClr>
              <a:buSzPts val="6000"/>
              <a:buNone/>
              <a:defRPr sz="6000">
                <a:solidFill>
                  <a:schemeClr val="accent1"/>
                </a:solidFill>
              </a:defRPr>
            </a:lvl5pPr>
            <a:lvl6pPr lvl="5" algn="l">
              <a:lnSpc>
                <a:spcPct val="100000"/>
              </a:lnSpc>
              <a:spcBef>
                <a:spcPts val="0"/>
              </a:spcBef>
              <a:spcAft>
                <a:spcPts val="0"/>
              </a:spcAft>
              <a:buClr>
                <a:schemeClr val="accent1"/>
              </a:buClr>
              <a:buSzPts val="6000"/>
              <a:buNone/>
              <a:defRPr sz="6000">
                <a:solidFill>
                  <a:schemeClr val="accent1"/>
                </a:solidFill>
              </a:defRPr>
            </a:lvl6pPr>
            <a:lvl7pPr lvl="6" algn="l">
              <a:lnSpc>
                <a:spcPct val="100000"/>
              </a:lnSpc>
              <a:spcBef>
                <a:spcPts val="0"/>
              </a:spcBef>
              <a:spcAft>
                <a:spcPts val="0"/>
              </a:spcAft>
              <a:buClr>
                <a:schemeClr val="accent1"/>
              </a:buClr>
              <a:buSzPts val="6000"/>
              <a:buNone/>
              <a:defRPr sz="6000">
                <a:solidFill>
                  <a:schemeClr val="accent1"/>
                </a:solidFill>
              </a:defRPr>
            </a:lvl7pPr>
            <a:lvl8pPr lvl="7" algn="l">
              <a:lnSpc>
                <a:spcPct val="100000"/>
              </a:lnSpc>
              <a:spcBef>
                <a:spcPts val="0"/>
              </a:spcBef>
              <a:spcAft>
                <a:spcPts val="0"/>
              </a:spcAft>
              <a:buClr>
                <a:schemeClr val="accent1"/>
              </a:buClr>
              <a:buSzPts val="6000"/>
              <a:buNone/>
              <a:defRPr sz="6000">
                <a:solidFill>
                  <a:schemeClr val="accent1"/>
                </a:solidFill>
              </a:defRPr>
            </a:lvl8pPr>
            <a:lvl9pPr lvl="8" algn="l">
              <a:lnSpc>
                <a:spcPct val="100000"/>
              </a:lnSpc>
              <a:spcBef>
                <a:spcPts val="0"/>
              </a:spcBef>
              <a:spcAft>
                <a:spcPts val="0"/>
              </a:spcAft>
              <a:buClr>
                <a:schemeClr val="accent1"/>
              </a:buClr>
              <a:buSzPts val="6000"/>
              <a:buNone/>
              <a:defRPr sz="6000">
                <a:solidFill>
                  <a:schemeClr val="accent1"/>
                </a:solidFill>
              </a:defRPr>
            </a:lvl9pPr>
          </a:lstStyle>
          <a:p/>
        </p:txBody>
      </p:sp>
      <p:sp>
        <p:nvSpPr>
          <p:cNvPr id="28" name="Google Shape;28;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pic>
        <p:nvPicPr>
          <p:cNvPr id="29" name="Google Shape;29;p99"/>
          <p:cNvPicPr preferRelativeResize="0"/>
          <p:nvPr/>
        </p:nvPicPr>
        <p:blipFill rotWithShape="1">
          <a:blip r:embed="rId2">
            <a:alphaModFix/>
          </a:blip>
          <a:srcRect b="31430" l="0" r="0" t="0"/>
          <a:stretch/>
        </p:blipFill>
        <p:spPr>
          <a:xfrm>
            <a:off x="7783356" y="4834575"/>
            <a:ext cx="1360644" cy="3218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0" name="Shape 30"/>
        <p:cNvGrpSpPr/>
        <p:nvPr/>
      </p:nvGrpSpPr>
      <p:grpSpPr>
        <a:xfrm>
          <a:off x="0" y="0"/>
          <a:ext cx="0" cy="0"/>
          <a:chOff x="0" y="0"/>
          <a:chExt cx="0" cy="0"/>
        </a:xfrm>
      </p:grpSpPr>
      <p:sp>
        <p:nvSpPr>
          <p:cNvPr id="31" name="Google Shape;31;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pic>
        <p:nvPicPr>
          <p:cNvPr id="32" name="Google Shape;32;p100"/>
          <p:cNvPicPr preferRelativeResize="0"/>
          <p:nvPr/>
        </p:nvPicPr>
        <p:blipFill rotWithShape="1">
          <a:blip r:embed="rId2">
            <a:alphaModFix/>
          </a:blip>
          <a:srcRect b="31430" l="0" r="0" t="0"/>
          <a:stretch/>
        </p:blipFill>
        <p:spPr>
          <a:xfrm>
            <a:off x="7753372" y="4815835"/>
            <a:ext cx="1360644" cy="3218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 name="Shape 33"/>
        <p:cNvGrpSpPr/>
        <p:nvPr/>
      </p:nvGrpSpPr>
      <p:grpSpPr>
        <a:xfrm>
          <a:off x="0" y="0"/>
          <a:ext cx="0" cy="0"/>
          <a:chOff x="0" y="0"/>
          <a:chExt cx="0" cy="0"/>
        </a:xfrm>
      </p:grpSpPr>
      <p:sp>
        <p:nvSpPr>
          <p:cNvPr id="34" name="Google Shape;34;p10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5" name="Google Shape;35;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pic>
        <p:nvPicPr>
          <p:cNvPr id="36" name="Google Shape;36;p101"/>
          <p:cNvPicPr preferRelativeResize="0"/>
          <p:nvPr/>
        </p:nvPicPr>
        <p:blipFill rotWithShape="1">
          <a:blip r:embed="rId2">
            <a:alphaModFix/>
          </a:blip>
          <a:srcRect b="31430" l="0" r="0" t="0"/>
          <a:stretch/>
        </p:blipFill>
        <p:spPr>
          <a:xfrm>
            <a:off x="7753372" y="4815835"/>
            <a:ext cx="1360644" cy="3218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37" name="Shape 37"/>
        <p:cNvGrpSpPr/>
        <p:nvPr/>
      </p:nvGrpSpPr>
      <p:grpSpPr>
        <a:xfrm>
          <a:off x="0" y="0"/>
          <a:ext cx="0" cy="0"/>
          <a:chOff x="0" y="0"/>
          <a:chExt cx="0" cy="0"/>
        </a:xfrm>
      </p:grpSpPr>
      <p:sp>
        <p:nvSpPr>
          <p:cNvPr id="38" name="Google Shape;38;p10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 name="Google Shape;39;p10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40" name="Google Shape;40;p102"/>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4200"/>
              <a:buNone/>
              <a:defRPr sz="4200">
                <a:solidFill>
                  <a:schemeClr val="accent1"/>
                </a:solidFill>
              </a:defRPr>
            </a:lvl1pPr>
            <a:lvl2pPr lvl="1" algn="l">
              <a:lnSpc>
                <a:spcPct val="100000"/>
              </a:lnSpc>
              <a:spcBef>
                <a:spcPts val="0"/>
              </a:spcBef>
              <a:spcAft>
                <a:spcPts val="0"/>
              </a:spcAft>
              <a:buClr>
                <a:schemeClr val="accent1"/>
              </a:buClr>
              <a:buSzPts val="4200"/>
              <a:buNone/>
              <a:defRPr sz="4200">
                <a:solidFill>
                  <a:schemeClr val="accent1"/>
                </a:solidFill>
              </a:defRPr>
            </a:lvl2pPr>
            <a:lvl3pPr lvl="2" algn="l">
              <a:lnSpc>
                <a:spcPct val="100000"/>
              </a:lnSpc>
              <a:spcBef>
                <a:spcPts val="0"/>
              </a:spcBef>
              <a:spcAft>
                <a:spcPts val="0"/>
              </a:spcAft>
              <a:buClr>
                <a:schemeClr val="accent1"/>
              </a:buClr>
              <a:buSzPts val="4200"/>
              <a:buNone/>
              <a:defRPr sz="4200">
                <a:solidFill>
                  <a:schemeClr val="accent1"/>
                </a:solidFill>
              </a:defRPr>
            </a:lvl3pPr>
            <a:lvl4pPr lvl="3" algn="l">
              <a:lnSpc>
                <a:spcPct val="100000"/>
              </a:lnSpc>
              <a:spcBef>
                <a:spcPts val="0"/>
              </a:spcBef>
              <a:spcAft>
                <a:spcPts val="0"/>
              </a:spcAft>
              <a:buClr>
                <a:schemeClr val="accent1"/>
              </a:buClr>
              <a:buSzPts val="4200"/>
              <a:buNone/>
              <a:defRPr sz="4200">
                <a:solidFill>
                  <a:schemeClr val="accent1"/>
                </a:solidFill>
              </a:defRPr>
            </a:lvl4pPr>
            <a:lvl5pPr lvl="4" algn="l">
              <a:lnSpc>
                <a:spcPct val="100000"/>
              </a:lnSpc>
              <a:spcBef>
                <a:spcPts val="0"/>
              </a:spcBef>
              <a:spcAft>
                <a:spcPts val="0"/>
              </a:spcAft>
              <a:buClr>
                <a:schemeClr val="accent1"/>
              </a:buClr>
              <a:buSzPts val="4200"/>
              <a:buNone/>
              <a:defRPr sz="4200">
                <a:solidFill>
                  <a:schemeClr val="accent1"/>
                </a:solidFill>
              </a:defRPr>
            </a:lvl5pPr>
            <a:lvl6pPr lvl="5" algn="l">
              <a:lnSpc>
                <a:spcPct val="100000"/>
              </a:lnSpc>
              <a:spcBef>
                <a:spcPts val="0"/>
              </a:spcBef>
              <a:spcAft>
                <a:spcPts val="0"/>
              </a:spcAft>
              <a:buClr>
                <a:schemeClr val="accent1"/>
              </a:buClr>
              <a:buSzPts val="4200"/>
              <a:buNone/>
              <a:defRPr sz="4200">
                <a:solidFill>
                  <a:schemeClr val="accent1"/>
                </a:solidFill>
              </a:defRPr>
            </a:lvl6pPr>
            <a:lvl7pPr lvl="6" algn="l">
              <a:lnSpc>
                <a:spcPct val="100000"/>
              </a:lnSpc>
              <a:spcBef>
                <a:spcPts val="0"/>
              </a:spcBef>
              <a:spcAft>
                <a:spcPts val="0"/>
              </a:spcAft>
              <a:buClr>
                <a:schemeClr val="accent1"/>
              </a:buClr>
              <a:buSzPts val="4200"/>
              <a:buNone/>
              <a:defRPr sz="4200">
                <a:solidFill>
                  <a:schemeClr val="accent1"/>
                </a:solidFill>
              </a:defRPr>
            </a:lvl7pPr>
            <a:lvl8pPr lvl="7" algn="l">
              <a:lnSpc>
                <a:spcPct val="100000"/>
              </a:lnSpc>
              <a:spcBef>
                <a:spcPts val="0"/>
              </a:spcBef>
              <a:spcAft>
                <a:spcPts val="0"/>
              </a:spcAft>
              <a:buClr>
                <a:schemeClr val="accent1"/>
              </a:buClr>
              <a:buSzPts val="4200"/>
              <a:buNone/>
              <a:defRPr sz="4200">
                <a:solidFill>
                  <a:schemeClr val="accent1"/>
                </a:solidFill>
              </a:defRPr>
            </a:lvl8pPr>
            <a:lvl9pPr lvl="8" algn="l">
              <a:lnSpc>
                <a:spcPct val="100000"/>
              </a:lnSpc>
              <a:spcBef>
                <a:spcPts val="0"/>
              </a:spcBef>
              <a:spcAft>
                <a:spcPts val="0"/>
              </a:spcAft>
              <a:buClr>
                <a:schemeClr val="accent1"/>
              </a:buClr>
              <a:buSzPts val="4200"/>
              <a:buNone/>
              <a:defRPr sz="4200">
                <a:solidFill>
                  <a:schemeClr val="accent1"/>
                </a:solidFill>
              </a:defRPr>
            </a:lvl9pPr>
          </a:lstStyle>
          <a:p/>
        </p:txBody>
      </p:sp>
      <p:sp>
        <p:nvSpPr>
          <p:cNvPr id="41" name="Google Shape;41;p102"/>
          <p:cNvSpPr txBox="1"/>
          <p:nvPr>
            <p:ph idx="1" type="subTitle"/>
          </p:nvPr>
        </p:nvSpPr>
        <p:spPr>
          <a:xfrm>
            <a:off x="512700" y="3840639"/>
            <a:ext cx="8118600" cy="78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2400"/>
              <a:buNone/>
              <a:defRPr sz="2400">
                <a:solidFill>
                  <a:schemeClr val="accent2"/>
                </a:solidFill>
              </a:defRPr>
            </a:lvl1pPr>
            <a:lvl2pPr lvl="1" algn="l">
              <a:lnSpc>
                <a:spcPct val="100000"/>
              </a:lnSpc>
              <a:spcBef>
                <a:spcPts val="0"/>
              </a:spcBef>
              <a:spcAft>
                <a:spcPts val="0"/>
              </a:spcAft>
              <a:buClr>
                <a:schemeClr val="accent2"/>
              </a:buClr>
              <a:buSzPts val="2400"/>
              <a:buNone/>
              <a:defRPr sz="2400">
                <a:solidFill>
                  <a:schemeClr val="accent2"/>
                </a:solidFill>
              </a:defRPr>
            </a:lvl2pPr>
            <a:lvl3pPr lvl="2" algn="l">
              <a:lnSpc>
                <a:spcPct val="100000"/>
              </a:lnSpc>
              <a:spcBef>
                <a:spcPts val="0"/>
              </a:spcBef>
              <a:spcAft>
                <a:spcPts val="0"/>
              </a:spcAft>
              <a:buClr>
                <a:schemeClr val="accent2"/>
              </a:buClr>
              <a:buSzPts val="2400"/>
              <a:buNone/>
              <a:defRPr sz="2400">
                <a:solidFill>
                  <a:schemeClr val="accent2"/>
                </a:solidFill>
              </a:defRPr>
            </a:lvl3pPr>
            <a:lvl4pPr lvl="3" algn="l">
              <a:lnSpc>
                <a:spcPct val="100000"/>
              </a:lnSpc>
              <a:spcBef>
                <a:spcPts val="0"/>
              </a:spcBef>
              <a:spcAft>
                <a:spcPts val="0"/>
              </a:spcAft>
              <a:buClr>
                <a:schemeClr val="accent2"/>
              </a:buClr>
              <a:buSzPts val="2400"/>
              <a:buNone/>
              <a:defRPr sz="2400">
                <a:solidFill>
                  <a:schemeClr val="accent2"/>
                </a:solidFill>
              </a:defRPr>
            </a:lvl4pPr>
            <a:lvl5pPr lvl="4" algn="l">
              <a:lnSpc>
                <a:spcPct val="100000"/>
              </a:lnSpc>
              <a:spcBef>
                <a:spcPts val="0"/>
              </a:spcBef>
              <a:spcAft>
                <a:spcPts val="0"/>
              </a:spcAft>
              <a:buClr>
                <a:schemeClr val="accent2"/>
              </a:buClr>
              <a:buSzPts val="2400"/>
              <a:buNone/>
              <a:defRPr sz="2400">
                <a:solidFill>
                  <a:schemeClr val="accent2"/>
                </a:solidFill>
              </a:defRPr>
            </a:lvl5pPr>
            <a:lvl6pPr lvl="5" algn="l">
              <a:lnSpc>
                <a:spcPct val="100000"/>
              </a:lnSpc>
              <a:spcBef>
                <a:spcPts val="0"/>
              </a:spcBef>
              <a:spcAft>
                <a:spcPts val="0"/>
              </a:spcAft>
              <a:buClr>
                <a:schemeClr val="accent2"/>
              </a:buClr>
              <a:buSzPts val="2400"/>
              <a:buNone/>
              <a:defRPr sz="2400">
                <a:solidFill>
                  <a:schemeClr val="accent2"/>
                </a:solidFill>
              </a:defRPr>
            </a:lvl6pPr>
            <a:lvl7pPr lvl="6" algn="l">
              <a:lnSpc>
                <a:spcPct val="100000"/>
              </a:lnSpc>
              <a:spcBef>
                <a:spcPts val="0"/>
              </a:spcBef>
              <a:spcAft>
                <a:spcPts val="0"/>
              </a:spcAft>
              <a:buClr>
                <a:schemeClr val="accent2"/>
              </a:buClr>
              <a:buSzPts val="2400"/>
              <a:buNone/>
              <a:defRPr sz="2400">
                <a:solidFill>
                  <a:schemeClr val="accent2"/>
                </a:solidFill>
              </a:defRPr>
            </a:lvl7pPr>
            <a:lvl8pPr lvl="7" algn="l">
              <a:lnSpc>
                <a:spcPct val="100000"/>
              </a:lnSpc>
              <a:spcBef>
                <a:spcPts val="0"/>
              </a:spcBef>
              <a:spcAft>
                <a:spcPts val="0"/>
              </a:spcAft>
              <a:buClr>
                <a:schemeClr val="accent2"/>
              </a:buClr>
              <a:buSzPts val="2400"/>
              <a:buNone/>
              <a:defRPr sz="2400">
                <a:solidFill>
                  <a:schemeClr val="accent2"/>
                </a:solidFill>
              </a:defRPr>
            </a:lvl8pPr>
            <a:lvl9pPr lvl="8" algn="l">
              <a:lnSpc>
                <a:spcPct val="100000"/>
              </a:lnSpc>
              <a:spcBef>
                <a:spcPts val="0"/>
              </a:spcBef>
              <a:spcAft>
                <a:spcPts val="0"/>
              </a:spcAft>
              <a:buClr>
                <a:schemeClr val="accent2"/>
              </a:buClr>
              <a:buSzPts val="2400"/>
              <a:buNone/>
              <a:defRPr sz="2400">
                <a:solidFill>
                  <a:schemeClr val="accent2"/>
                </a:solidFill>
              </a:defRPr>
            </a:lvl9pPr>
          </a:lstStyle>
          <a:p/>
        </p:txBody>
      </p:sp>
      <p:sp>
        <p:nvSpPr>
          <p:cNvPr id="42" name="Google Shape;42;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3" name="Shape 43"/>
        <p:cNvGrpSpPr/>
        <p:nvPr/>
      </p:nvGrpSpPr>
      <p:grpSpPr>
        <a:xfrm>
          <a:off x="0" y="0"/>
          <a:ext cx="0" cy="0"/>
          <a:chOff x="0" y="0"/>
          <a:chExt cx="0" cy="0"/>
        </a:xfrm>
      </p:grpSpPr>
      <p:sp>
        <p:nvSpPr>
          <p:cNvPr id="44" name="Google Shape;44;p103"/>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5" name="Google Shape;45;p103"/>
          <p:cNvSpPr txBox="1"/>
          <p:nvPr>
            <p:ph idx="1" type="body"/>
          </p:nvPr>
        </p:nvSpPr>
        <p:spPr>
          <a:xfrm>
            <a:off x="311700" y="1171675"/>
            <a:ext cx="3999900" cy="3397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6" name="Google Shape;46;p103"/>
          <p:cNvSpPr txBox="1"/>
          <p:nvPr>
            <p:ph idx="2" type="body"/>
          </p:nvPr>
        </p:nvSpPr>
        <p:spPr>
          <a:xfrm>
            <a:off x="4832400" y="1171675"/>
            <a:ext cx="3999900" cy="3397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7" name="Google Shape;47;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8" name="Shape 48"/>
        <p:cNvGrpSpPr/>
        <p:nvPr/>
      </p:nvGrpSpPr>
      <p:grpSpPr>
        <a:xfrm>
          <a:off x="0" y="0"/>
          <a:ext cx="0" cy="0"/>
          <a:chOff x="0" y="0"/>
          <a:chExt cx="0" cy="0"/>
        </a:xfrm>
      </p:grpSpPr>
      <p:sp>
        <p:nvSpPr>
          <p:cNvPr id="49" name="Google Shape;49;p104"/>
          <p:cNvSpPr txBox="1"/>
          <p:nvPr>
            <p:ph type="title"/>
          </p:nvPr>
        </p:nvSpPr>
        <p:spPr>
          <a:xfrm>
            <a:off x="311550" y="304375"/>
            <a:ext cx="81609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0" name="Google Shape;50;p104"/>
          <p:cNvSpPr txBox="1"/>
          <p:nvPr>
            <p:ph idx="1" type="body"/>
          </p:nvPr>
        </p:nvSpPr>
        <p:spPr>
          <a:xfrm>
            <a:off x="311700" y="1389600"/>
            <a:ext cx="84546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pic>
        <p:nvPicPr>
          <p:cNvPr id="51" name="Google Shape;51;p104"/>
          <p:cNvPicPr preferRelativeResize="0"/>
          <p:nvPr/>
        </p:nvPicPr>
        <p:blipFill rotWithShape="1">
          <a:blip r:embed="rId2">
            <a:alphaModFix/>
          </a:blip>
          <a:srcRect b="31430" l="0" r="0" t="0"/>
          <a:stretch/>
        </p:blipFill>
        <p:spPr>
          <a:xfrm>
            <a:off x="7753372" y="4815835"/>
            <a:ext cx="1360644" cy="3218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perback">
    <p:bg>
      <p:bgPr>
        <a:solidFill>
          <a:schemeClr val="accent1"/>
        </a:solidFill>
      </p:bgPr>
    </p:bg>
    <p:spTree>
      <p:nvGrpSpPr>
        <p:cNvPr id="5" name="Shape 5"/>
        <p:cNvGrpSpPr/>
        <p:nvPr/>
      </p:nvGrpSpPr>
      <p:grpSpPr>
        <a:xfrm>
          <a:off x="0" y="0"/>
          <a:ext cx="0" cy="0"/>
          <a:chOff x="0" y="0"/>
          <a:chExt cx="0" cy="0"/>
        </a:xfrm>
      </p:grpSpPr>
      <p:sp>
        <p:nvSpPr>
          <p:cNvPr id="6" name="Google Shape;6;p95"/>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1pPr>
            <a:lvl2pPr lvl="1"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2pPr>
            <a:lvl3pPr lvl="2"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3pPr>
            <a:lvl4pPr lvl="3"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4pPr>
            <a:lvl5pPr lvl="4"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5pPr>
            <a:lvl6pPr lvl="5"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6pPr>
            <a:lvl7pPr lvl="6"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7pPr>
            <a:lvl8pPr lvl="7"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8pPr>
            <a:lvl9pPr lvl="8"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9pPr>
          </a:lstStyle>
          <a:p/>
        </p:txBody>
      </p:sp>
      <p:sp>
        <p:nvSpPr>
          <p:cNvPr id="7" name="Google Shape;7;p95"/>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Old Standard TT"/>
              <a:buChar char="●"/>
              <a:defRPr b="0" i="0" sz="1800" u="none" cap="none" strike="noStrike">
                <a:solidFill>
                  <a:schemeClr val="dk1"/>
                </a:solidFill>
                <a:latin typeface="Old Standard TT"/>
                <a:ea typeface="Old Standard TT"/>
                <a:cs typeface="Old Standard TT"/>
                <a:sym typeface="Old Standard TT"/>
              </a:defRPr>
            </a:lvl1pPr>
            <a:lvl2pPr indent="-317500" lvl="1" marL="9144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2pPr>
            <a:lvl3pPr indent="-317500" lvl="2" marL="13716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3pPr>
            <a:lvl4pPr indent="-317500" lvl="3" marL="18288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4pPr>
            <a:lvl5pPr indent="-317500" lvl="4" marL="22860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5pPr>
            <a:lvl6pPr indent="-317500" lvl="5" marL="27432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6pPr>
            <a:lvl7pPr indent="-317500" lvl="6" marL="32004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7pPr>
            <a:lvl8pPr indent="-317500" lvl="7" marL="36576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8pPr>
            <a:lvl9pPr indent="-317500" lvl="8" marL="4114800" marR="0" rtl="0" algn="l">
              <a:lnSpc>
                <a:spcPct val="115000"/>
              </a:lnSpc>
              <a:spcBef>
                <a:spcPts val="1600"/>
              </a:spcBef>
              <a:spcAft>
                <a:spcPts val="160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9pPr>
          </a:lstStyle>
          <a:p/>
        </p:txBody>
      </p:sp>
      <p:sp>
        <p:nvSpPr>
          <p:cNvPr id="8" name="Google Shape;8;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3.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8.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7.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github.com/ryanluuwas/ML-SD-Project"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8.png"/><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6.png"/><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5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43.png"/><Relationship Id="rId4" Type="http://schemas.openxmlformats.org/officeDocument/2006/relationships/image" Target="../media/image5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5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52.png"/><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5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59.png"/><Relationship Id="rId4" Type="http://schemas.openxmlformats.org/officeDocument/2006/relationships/image" Target="../media/image6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 Id="rId3" Type="http://schemas.openxmlformats.org/officeDocument/2006/relationships/image" Target="../media/image5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6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63.png"/><Relationship Id="rId4" Type="http://schemas.openxmlformats.org/officeDocument/2006/relationships/image" Target="../media/image5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61.pn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6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6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67.png"/><Relationship Id="rId4" Type="http://schemas.openxmlformats.org/officeDocument/2006/relationships/image" Target="../media/image6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66.png"/><Relationship Id="rId4" Type="http://schemas.openxmlformats.org/officeDocument/2006/relationships/image" Target="../media/image6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1"/>
          <p:cNvSpPr txBox="1"/>
          <p:nvPr>
            <p:ph type="title"/>
          </p:nvPr>
        </p:nvSpPr>
        <p:spPr>
          <a:xfrm>
            <a:off x="1718316" y="1188879"/>
            <a:ext cx="5604000" cy="22062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400"/>
              <a:buNone/>
            </a:pPr>
            <a:r>
              <a:rPr lang="en-US"/>
              <a:t>Analyzing</a:t>
            </a:r>
            <a:br>
              <a:rPr lang="en-US"/>
            </a:br>
            <a:r>
              <a:rPr lang="en-US"/>
              <a:t>“Get it Done!”</a:t>
            </a:r>
            <a:br>
              <a:rPr lang="en-US"/>
            </a:br>
            <a:r>
              <a:rPr i="1" lang="en-US" sz="2400"/>
              <a:t>The Good, The Bad, and… THE DONE</a:t>
            </a:r>
            <a:endParaRPr i="1"/>
          </a:p>
        </p:txBody>
      </p:sp>
      <p:pic>
        <p:nvPicPr>
          <p:cNvPr id="194" name="Google Shape;194;p1"/>
          <p:cNvPicPr preferRelativeResize="0"/>
          <p:nvPr/>
        </p:nvPicPr>
        <p:blipFill rotWithShape="1">
          <a:blip r:embed="rId3">
            <a:alphaModFix/>
          </a:blip>
          <a:srcRect b="0" l="0" r="0" t="0"/>
          <a:stretch/>
        </p:blipFill>
        <p:spPr>
          <a:xfrm>
            <a:off x="161850" y="3686962"/>
            <a:ext cx="2014552" cy="1235925"/>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0"/>
          <p:cNvSpPr txBox="1"/>
          <p:nvPr>
            <p:ph type="title"/>
          </p:nvPr>
        </p:nvSpPr>
        <p:spPr>
          <a:xfrm>
            <a:off x="-71075" y="1318150"/>
            <a:ext cx="2987100" cy="207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000"/>
              <a:buNone/>
            </a:pPr>
            <a:r>
              <a:rPr lang="en-US" sz="3000"/>
              <a:t>How have the most common cases changed over time?</a:t>
            </a:r>
            <a:endParaRPr sz="3000"/>
          </a:p>
        </p:txBody>
      </p:sp>
      <p:pic>
        <p:nvPicPr>
          <p:cNvPr id="284" name="Google Shape;284;p10"/>
          <p:cNvPicPr preferRelativeResize="0"/>
          <p:nvPr/>
        </p:nvPicPr>
        <p:blipFill rotWithShape="1">
          <a:blip r:embed="rId3">
            <a:alphaModFix/>
          </a:blip>
          <a:srcRect b="0" l="0" r="0" t="0"/>
          <a:stretch/>
        </p:blipFill>
        <p:spPr>
          <a:xfrm>
            <a:off x="2994950" y="241000"/>
            <a:ext cx="5923176" cy="4661506"/>
          </a:xfrm>
          <a:prstGeom prst="rect">
            <a:avLst/>
          </a:prstGeom>
          <a:noFill/>
          <a:ln>
            <a:noFill/>
          </a:ln>
        </p:spPr>
      </p:pic>
      <p:sp>
        <p:nvSpPr>
          <p:cNvPr id="285" name="Google Shape;285;p10"/>
          <p:cNvSpPr/>
          <p:nvPr/>
        </p:nvSpPr>
        <p:spPr>
          <a:xfrm>
            <a:off x="2958561" y="190647"/>
            <a:ext cx="2987101" cy="23811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6" name="Google Shape;286;p10"/>
          <p:cNvSpPr/>
          <p:nvPr/>
        </p:nvSpPr>
        <p:spPr>
          <a:xfrm>
            <a:off x="5956538" y="190646"/>
            <a:ext cx="2987101" cy="23811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7" name="Google Shape;287;p10"/>
          <p:cNvSpPr/>
          <p:nvPr/>
        </p:nvSpPr>
        <p:spPr>
          <a:xfrm>
            <a:off x="2971317" y="2571750"/>
            <a:ext cx="2987101" cy="23811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8" name="Google Shape;288;p10"/>
          <p:cNvSpPr/>
          <p:nvPr/>
        </p:nvSpPr>
        <p:spPr>
          <a:xfrm>
            <a:off x="5969294" y="2571749"/>
            <a:ext cx="2987101" cy="23811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5"/>
                                        </p:tgtEl>
                                      </p:cBhvr>
                                    </p:animEffect>
                                    <p:set>
                                      <p:cBhvr>
                                        <p:cTn dur="1" fill="hold">
                                          <p:stCondLst>
                                            <p:cond delay="500"/>
                                          </p:stCondLst>
                                        </p:cTn>
                                        <p:tgtEl>
                                          <p:spTgt spid="28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6"/>
                                        </p:tgtEl>
                                      </p:cBhvr>
                                    </p:animEffect>
                                    <p:set>
                                      <p:cBhvr>
                                        <p:cTn dur="1" fill="hold">
                                          <p:stCondLst>
                                            <p:cond delay="500"/>
                                          </p:stCondLst>
                                        </p:cTn>
                                        <p:tgtEl>
                                          <p:spTgt spid="28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7"/>
                                        </p:tgtEl>
                                      </p:cBhvr>
                                    </p:animEffect>
                                    <p:set>
                                      <p:cBhvr>
                                        <p:cTn dur="1" fill="hold">
                                          <p:stCondLst>
                                            <p:cond delay="500"/>
                                          </p:stCondLst>
                                        </p:cTn>
                                        <p:tgtEl>
                                          <p:spTgt spid="28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8"/>
                                        </p:tgtEl>
                                      </p:cBhvr>
                                    </p:animEffect>
                                    <p:set>
                                      <p:cBhvr>
                                        <p:cTn dur="1" fill="hold">
                                          <p:stCondLst>
                                            <p:cond delay="500"/>
                                          </p:stCondLst>
                                        </p:cTn>
                                        <p:tgtEl>
                                          <p:spTgt spid="28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grpSp>
        <p:nvGrpSpPr>
          <p:cNvPr id="293" name="Google Shape;293;p11"/>
          <p:cNvGrpSpPr/>
          <p:nvPr/>
        </p:nvGrpSpPr>
        <p:grpSpPr>
          <a:xfrm>
            <a:off x="506732" y="105173"/>
            <a:ext cx="3794048" cy="4933153"/>
            <a:chOff x="436990" y="151582"/>
            <a:chExt cx="3794048" cy="4933153"/>
          </a:xfrm>
        </p:grpSpPr>
        <p:pic>
          <p:nvPicPr>
            <p:cNvPr id="294" name="Google Shape;294;p11"/>
            <p:cNvPicPr preferRelativeResize="0"/>
            <p:nvPr/>
          </p:nvPicPr>
          <p:blipFill rotWithShape="1">
            <a:blip r:embed="rId3">
              <a:alphaModFix/>
            </a:blip>
            <a:srcRect b="2885" l="35778" r="9141" t="6343"/>
            <a:stretch/>
          </p:blipFill>
          <p:spPr>
            <a:xfrm>
              <a:off x="436990" y="151582"/>
              <a:ext cx="3794048" cy="4933153"/>
            </a:xfrm>
            <a:prstGeom prst="rect">
              <a:avLst/>
            </a:prstGeom>
            <a:noFill/>
            <a:ln>
              <a:noFill/>
            </a:ln>
          </p:spPr>
        </p:pic>
        <p:sp>
          <p:nvSpPr>
            <p:cNvPr id="295" name="Google Shape;295;p11"/>
            <p:cNvSpPr/>
            <p:nvPr/>
          </p:nvSpPr>
          <p:spPr>
            <a:xfrm>
              <a:off x="1286258" y="3342225"/>
              <a:ext cx="190528" cy="183335"/>
            </a:xfrm>
            <a:prstGeom prst="star5">
              <a:avLst>
                <a:gd fmla="val 19098" name="adj"/>
                <a:gd fmla="val 105146" name="hf"/>
                <a:gd fmla="val 110557" name="vf"/>
              </a:avLst>
            </a:prstGeom>
            <a:solidFill>
              <a:srgbClr val="0C0C0C"/>
            </a:solidFill>
            <a:ln cap="flat" cmpd="sng" w="25400">
              <a:solidFill>
                <a:srgbClr val="BAB7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96" name="Google Shape;296;p11"/>
          <p:cNvSpPr/>
          <p:nvPr/>
        </p:nvSpPr>
        <p:spPr>
          <a:xfrm>
            <a:off x="5428281" y="1709570"/>
            <a:ext cx="2975675" cy="1817176"/>
          </a:xfrm>
          <a:prstGeom prst="rect">
            <a:avLst/>
          </a:prstGeom>
          <a:solidFill>
            <a:schemeClr val="accent1"/>
          </a:solidFill>
          <a:ln cap="flat" cmpd="sng" w="25400">
            <a:solidFill>
              <a:srgbClr val="BAB7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rgbClr val="000000"/>
                </a:solidFill>
                <a:latin typeface="Old Standard TT"/>
                <a:ea typeface="Old Standard TT"/>
                <a:cs typeface="Old Standard TT"/>
                <a:sym typeface="Old Standard TT"/>
              </a:rPr>
              <a:t>San Diego City Map </a:t>
            </a:r>
            <a:endParaRPr/>
          </a:p>
          <a:p>
            <a:pPr indent="0" lvl="0" marL="0" marR="0" rtl="0" algn="ctr">
              <a:lnSpc>
                <a:spcPct val="100000"/>
              </a:lnSpc>
              <a:spcBef>
                <a:spcPts val="0"/>
              </a:spcBef>
              <a:spcAft>
                <a:spcPts val="0"/>
              </a:spcAft>
              <a:buNone/>
            </a:pPr>
            <a:r>
              <a:t/>
            </a:r>
            <a:endParaRPr b="0" i="0" sz="2000" u="none" cap="none" strike="noStrike">
              <a:solidFill>
                <a:srgbClr val="000000"/>
              </a:solidFill>
              <a:latin typeface="Old Standard TT"/>
              <a:ea typeface="Old Standard TT"/>
              <a:cs typeface="Old Standard TT"/>
              <a:sym typeface="Old Standard TT"/>
            </a:endParaRPr>
          </a:p>
          <a:p>
            <a:pPr indent="0" lvl="0" marL="0" marR="0" rtl="0" algn="ctr">
              <a:lnSpc>
                <a:spcPct val="100000"/>
              </a:lnSpc>
              <a:spcBef>
                <a:spcPts val="0"/>
              </a:spcBef>
              <a:spcAft>
                <a:spcPts val="0"/>
              </a:spcAft>
              <a:buNone/>
            </a:pPr>
            <a:r>
              <a:rPr b="0" i="0" lang="en-US" sz="2000" u="none" cap="none" strike="noStrike">
                <a:solidFill>
                  <a:srgbClr val="000000"/>
                </a:solidFill>
                <a:latin typeface="Old Standard TT"/>
                <a:ea typeface="Old Standard TT"/>
                <a:cs typeface="Old Standard TT"/>
                <a:sym typeface="Old Standard TT"/>
              </a:rPr>
              <a:t>(By District)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id="301" name="Google Shape;301;p12"/>
          <p:cNvPicPr preferRelativeResize="0"/>
          <p:nvPr/>
        </p:nvPicPr>
        <p:blipFill rotWithShape="1">
          <a:blip r:embed="rId3">
            <a:alphaModFix/>
          </a:blip>
          <a:srcRect b="0" l="0" r="7009" t="0"/>
          <a:stretch/>
        </p:blipFill>
        <p:spPr>
          <a:xfrm>
            <a:off x="185961" y="158858"/>
            <a:ext cx="6288455" cy="4881617"/>
          </a:xfrm>
          <a:prstGeom prst="rect">
            <a:avLst/>
          </a:prstGeom>
          <a:noFill/>
          <a:ln>
            <a:noFill/>
          </a:ln>
        </p:spPr>
      </p:pic>
      <p:grpSp>
        <p:nvGrpSpPr>
          <p:cNvPr id="302" name="Google Shape;302;p12"/>
          <p:cNvGrpSpPr/>
          <p:nvPr/>
        </p:nvGrpSpPr>
        <p:grpSpPr>
          <a:xfrm>
            <a:off x="6671201" y="65868"/>
            <a:ext cx="2410824" cy="3035084"/>
            <a:chOff x="436990" y="151582"/>
            <a:chExt cx="3794048" cy="4933153"/>
          </a:xfrm>
        </p:grpSpPr>
        <p:pic>
          <p:nvPicPr>
            <p:cNvPr id="303" name="Google Shape;303;p12"/>
            <p:cNvPicPr preferRelativeResize="0"/>
            <p:nvPr/>
          </p:nvPicPr>
          <p:blipFill rotWithShape="1">
            <a:blip r:embed="rId4">
              <a:alphaModFix/>
            </a:blip>
            <a:srcRect b="2885" l="35778" r="9141" t="6343"/>
            <a:stretch/>
          </p:blipFill>
          <p:spPr>
            <a:xfrm>
              <a:off x="436990" y="151582"/>
              <a:ext cx="3794048" cy="4933153"/>
            </a:xfrm>
            <a:prstGeom prst="rect">
              <a:avLst/>
            </a:prstGeom>
            <a:noFill/>
            <a:ln>
              <a:noFill/>
            </a:ln>
          </p:spPr>
        </p:pic>
        <p:sp>
          <p:nvSpPr>
            <p:cNvPr id="304" name="Google Shape;304;p12"/>
            <p:cNvSpPr/>
            <p:nvPr/>
          </p:nvSpPr>
          <p:spPr>
            <a:xfrm>
              <a:off x="1290234" y="3274016"/>
              <a:ext cx="255722" cy="263471"/>
            </a:xfrm>
            <a:prstGeom prst="star5">
              <a:avLst>
                <a:gd fmla="val 19098" name="adj"/>
                <a:gd fmla="val 105146" name="hf"/>
                <a:gd fmla="val 110557" name="vf"/>
              </a:avLst>
            </a:prstGeom>
            <a:solidFill>
              <a:srgbClr val="0C0C0C"/>
            </a:solidFill>
            <a:ln cap="flat" cmpd="sng" w="25400">
              <a:solidFill>
                <a:srgbClr val="BAB7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75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13"/>
          <p:cNvSpPr txBox="1"/>
          <p:nvPr>
            <p:ph type="title"/>
          </p:nvPr>
        </p:nvSpPr>
        <p:spPr>
          <a:xfrm>
            <a:off x="0" y="1020637"/>
            <a:ext cx="2916025" cy="2997411"/>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US" sz="3600"/>
              <a:t>Large parking clusters all throughout the city</a:t>
            </a:r>
            <a:endParaRPr sz="3600"/>
          </a:p>
        </p:txBody>
      </p:sp>
      <p:pic>
        <p:nvPicPr>
          <p:cNvPr id="310" name="Google Shape;310;p13"/>
          <p:cNvPicPr preferRelativeResize="0"/>
          <p:nvPr/>
        </p:nvPicPr>
        <p:blipFill rotWithShape="1">
          <a:blip r:embed="rId3">
            <a:alphaModFix/>
          </a:blip>
          <a:srcRect b="2279" l="1297" r="1150" t="1518"/>
          <a:stretch/>
        </p:blipFill>
        <p:spPr>
          <a:xfrm>
            <a:off x="2916025" y="204643"/>
            <a:ext cx="6227975" cy="4839707"/>
          </a:xfrm>
          <a:prstGeom prst="rect">
            <a:avLst/>
          </a:prstGeom>
          <a:noFill/>
          <a:ln>
            <a:noFill/>
          </a:ln>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14"/>
          <p:cNvSpPr txBox="1"/>
          <p:nvPr>
            <p:ph type="title"/>
          </p:nvPr>
        </p:nvSpPr>
        <p:spPr>
          <a:xfrm>
            <a:off x="-71075" y="830400"/>
            <a:ext cx="2987100" cy="354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000"/>
              <a:buNone/>
            </a:pPr>
            <a:r>
              <a:rPr lang="en-US" sz="3600"/>
              <a:t>High cases of illegal dumping in the Mid-City area</a:t>
            </a:r>
            <a:endParaRPr sz="3600"/>
          </a:p>
        </p:txBody>
      </p:sp>
      <p:pic>
        <p:nvPicPr>
          <p:cNvPr id="316" name="Google Shape;316;p14"/>
          <p:cNvPicPr preferRelativeResize="0"/>
          <p:nvPr/>
        </p:nvPicPr>
        <p:blipFill rotWithShape="1">
          <a:blip r:embed="rId3">
            <a:alphaModFix/>
          </a:blip>
          <a:srcRect b="0" l="0" r="0" t="0"/>
          <a:stretch/>
        </p:blipFill>
        <p:spPr>
          <a:xfrm>
            <a:off x="2916025" y="269450"/>
            <a:ext cx="6227975" cy="4874048"/>
          </a:xfrm>
          <a:prstGeom prst="rect">
            <a:avLst/>
          </a:prstGeom>
          <a:noFill/>
          <a:ln>
            <a:noFill/>
          </a:ln>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15"/>
          <p:cNvSpPr txBox="1"/>
          <p:nvPr>
            <p:ph type="title"/>
          </p:nvPr>
        </p:nvSpPr>
        <p:spPr>
          <a:xfrm>
            <a:off x="-71075" y="532950"/>
            <a:ext cx="2987100" cy="3360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000"/>
              <a:buNone/>
            </a:pPr>
            <a:r>
              <a:rPr lang="en-US"/>
              <a:t>Pothole Cases Widespread</a:t>
            </a:r>
            <a:endParaRPr/>
          </a:p>
        </p:txBody>
      </p:sp>
      <p:pic>
        <p:nvPicPr>
          <p:cNvPr id="322" name="Google Shape;322;p15"/>
          <p:cNvPicPr preferRelativeResize="0"/>
          <p:nvPr/>
        </p:nvPicPr>
        <p:blipFill rotWithShape="1">
          <a:blip r:embed="rId3">
            <a:alphaModFix/>
          </a:blip>
          <a:srcRect b="0" l="0" r="0" t="0"/>
          <a:stretch/>
        </p:blipFill>
        <p:spPr>
          <a:xfrm>
            <a:off x="2916025" y="134722"/>
            <a:ext cx="6227975" cy="4874052"/>
          </a:xfrm>
          <a:prstGeom prst="rect">
            <a:avLst/>
          </a:prstGeom>
          <a:noFill/>
          <a:ln>
            <a:noFill/>
          </a:ln>
        </p:spPr>
      </p:pic>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16"/>
          <p:cNvSpPr txBox="1"/>
          <p:nvPr>
            <p:ph type="title"/>
          </p:nvPr>
        </p:nvSpPr>
        <p:spPr>
          <a:xfrm>
            <a:off x="-86750" y="1318150"/>
            <a:ext cx="3002700" cy="2176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000"/>
              <a:buNone/>
            </a:pPr>
            <a:r>
              <a:rPr lang="en-US" sz="3600"/>
              <a:t>High missed collection concentrated in Mid-City</a:t>
            </a:r>
            <a:endParaRPr/>
          </a:p>
        </p:txBody>
      </p:sp>
      <p:sp>
        <p:nvSpPr>
          <p:cNvPr id="328" name="Google Shape;328;p16"/>
          <p:cNvSpPr txBox="1"/>
          <p:nvPr>
            <p:ph idx="1" type="subTitle"/>
          </p:nvPr>
        </p:nvSpPr>
        <p:spPr>
          <a:xfrm>
            <a:off x="74425" y="3892900"/>
            <a:ext cx="2696100" cy="85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100"/>
              <a:buNone/>
            </a:pPr>
            <a:r>
              <a:t/>
            </a:r>
            <a:endParaRPr/>
          </a:p>
        </p:txBody>
      </p:sp>
      <p:pic>
        <p:nvPicPr>
          <p:cNvPr id="329" name="Google Shape;329;p16"/>
          <p:cNvPicPr preferRelativeResize="0"/>
          <p:nvPr/>
        </p:nvPicPr>
        <p:blipFill rotWithShape="1">
          <a:blip r:embed="rId3">
            <a:alphaModFix/>
          </a:blip>
          <a:srcRect b="0" l="0" r="0" t="0"/>
          <a:stretch/>
        </p:blipFill>
        <p:spPr>
          <a:xfrm>
            <a:off x="2916025" y="141694"/>
            <a:ext cx="6227977" cy="4860106"/>
          </a:xfrm>
          <a:prstGeom prst="rect">
            <a:avLst/>
          </a:prstGeom>
          <a:noFill/>
          <a:ln>
            <a:noFill/>
          </a:ln>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17"/>
          <p:cNvSpPr txBox="1"/>
          <p:nvPr>
            <p:ph type="title"/>
          </p:nvPr>
        </p:nvSpPr>
        <p:spPr>
          <a:xfrm>
            <a:off x="-71075" y="1318150"/>
            <a:ext cx="2987100" cy="207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000"/>
              <a:buNone/>
            </a:pPr>
            <a:r>
              <a:rPr lang="en-US"/>
              <a:t>Repeated graffiti cases near the coast</a:t>
            </a:r>
            <a:endParaRPr/>
          </a:p>
        </p:txBody>
      </p:sp>
      <p:pic>
        <p:nvPicPr>
          <p:cNvPr id="335" name="Google Shape;335;p17"/>
          <p:cNvPicPr preferRelativeResize="0"/>
          <p:nvPr/>
        </p:nvPicPr>
        <p:blipFill rotWithShape="1">
          <a:blip r:embed="rId3">
            <a:alphaModFix/>
          </a:blip>
          <a:srcRect b="0" l="0" r="0" t="0"/>
          <a:stretch/>
        </p:blipFill>
        <p:spPr>
          <a:xfrm>
            <a:off x="2987700" y="215950"/>
            <a:ext cx="5888574" cy="4601750"/>
          </a:xfrm>
          <a:prstGeom prst="rect">
            <a:avLst/>
          </a:prstGeom>
          <a:noFill/>
          <a:ln>
            <a:noFill/>
          </a:ln>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18"/>
          <p:cNvSpPr txBox="1"/>
          <p:nvPr>
            <p:ph type="title"/>
          </p:nvPr>
        </p:nvSpPr>
        <p:spPr>
          <a:xfrm>
            <a:off x="-71075" y="1318150"/>
            <a:ext cx="2987100" cy="207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1"/>
              </a:buClr>
              <a:buSzPts val="4000"/>
              <a:buNone/>
            </a:pPr>
            <a:r>
              <a:rPr lang="en-US"/>
              <a:t>Most graffiti cases in districts </a:t>
            </a:r>
            <a:br>
              <a:rPr lang="en-US"/>
            </a:br>
            <a:r>
              <a:rPr lang="en-US"/>
              <a:t>9, 3, 8</a:t>
            </a:r>
            <a:endParaRPr/>
          </a:p>
        </p:txBody>
      </p:sp>
      <p:sp>
        <p:nvSpPr>
          <p:cNvPr id="341" name="Google Shape;341;p18"/>
          <p:cNvSpPr txBox="1"/>
          <p:nvPr>
            <p:ph idx="1" type="subTitle"/>
          </p:nvPr>
        </p:nvSpPr>
        <p:spPr>
          <a:xfrm>
            <a:off x="108572" y="4257143"/>
            <a:ext cx="2696100" cy="850800"/>
          </a:xfrm>
          <a:prstGeom prst="rect">
            <a:avLst/>
          </a:prstGeom>
          <a:noFill/>
          <a:ln>
            <a:noFill/>
          </a:ln>
        </p:spPr>
        <p:txBody>
          <a:bodyPr anchorCtr="0" anchor="ctr" bIns="91425" lIns="91425" spcFirstLastPara="1" rIns="91425" wrap="square" tIns="91425">
            <a:noAutofit/>
          </a:bodyPr>
          <a:lstStyle/>
          <a:p>
            <a:pPr indent="-342900" lvl="0" marL="457200" rtl="0" algn="ctr">
              <a:lnSpc>
                <a:spcPct val="100000"/>
              </a:lnSpc>
              <a:spcBef>
                <a:spcPts val="0"/>
              </a:spcBef>
              <a:spcAft>
                <a:spcPts val="0"/>
              </a:spcAft>
              <a:buClr>
                <a:schemeClr val="accent1"/>
              </a:buClr>
              <a:buSzPts val="2100"/>
              <a:buNone/>
            </a:pPr>
            <a:r>
              <a:rPr i="1" lang="en-US" sz="1600"/>
              <a:t>9 – 21,000</a:t>
            </a:r>
            <a:endParaRPr/>
          </a:p>
          <a:p>
            <a:pPr indent="-342900" lvl="0" marL="457200" rtl="0" algn="ctr">
              <a:lnSpc>
                <a:spcPct val="100000"/>
              </a:lnSpc>
              <a:spcBef>
                <a:spcPts val="0"/>
              </a:spcBef>
              <a:spcAft>
                <a:spcPts val="0"/>
              </a:spcAft>
              <a:buClr>
                <a:schemeClr val="accent1"/>
              </a:buClr>
              <a:buSzPts val="2100"/>
              <a:buNone/>
            </a:pPr>
            <a:r>
              <a:rPr i="1" lang="en-US" sz="1600"/>
              <a:t>3 – 16,000</a:t>
            </a:r>
            <a:endParaRPr/>
          </a:p>
          <a:p>
            <a:pPr indent="-342900" lvl="0" marL="457200" rtl="0" algn="ctr">
              <a:lnSpc>
                <a:spcPct val="100000"/>
              </a:lnSpc>
              <a:spcBef>
                <a:spcPts val="0"/>
              </a:spcBef>
              <a:spcAft>
                <a:spcPts val="0"/>
              </a:spcAft>
              <a:buClr>
                <a:schemeClr val="accent1"/>
              </a:buClr>
              <a:buSzPts val="2100"/>
              <a:buNone/>
            </a:pPr>
            <a:r>
              <a:rPr i="1" lang="en-US" sz="1600"/>
              <a:t>8 – 11,000</a:t>
            </a:r>
            <a:endParaRPr/>
          </a:p>
        </p:txBody>
      </p:sp>
      <p:pic>
        <p:nvPicPr>
          <p:cNvPr id="342" name="Google Shape;342;p18"/>
          <p:cNvPicPr preferRelativeResize="0"/>
          <p:nvPr/>
        </p:nvPicPr>
        <p:blipFill rotWithShape="1">
          <a:blip r:embed="rId3">
            <a:alphaModFix/>
          </a:blip>
          <a:srcRect b="8213" l="0" r="0" t="6068"/>
          <a:stretch/>
        </p:blipFill>
        <p:spPr>
          <a:xfrm>
            <a:off x="3343400" y="-1005"/>
            <a:ext cx="5397781" cy="514450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grpSp>
        <p:nvGrpSpPr>
          <p:cNvPr id="347" name="Google Shape;347;p19"/>
          <p:cNvGrpSpPr/>
          <p:nvPr/>
        </p:nvGrpSpPr>
        <p:grpSpPr>
          <a:xfrm>
            <a:off x="506732" y="105173"/>
            <a:ext cx="3794048" cy="4933153"/>
            <a:chOff x="436990" y="151582"/>
            <a:chExt cx="3794048" cy="4933153"/>
          </a:xfrm>
        </p:grpSpPr>
        <p:pic>
          <p:nvPicPr>
            <p:cNvPr id="348" name="Google Shape;348;p19"/>
            <p:cNvPicPr preferRelativeResize="0"/>
            <p:nvPr/>
          </p:nvPicPr>
          <p:blipFill rotWithShape="1">
            <a:blip r:embed="rId3">
              <a:alphaModFix/>
            </a:blip>
            <a:srcRect b="2885" l="35778" r="9141" t="6343"/>
            <a:stretch/>
          </p:blipFill>
          <p:spPr>
            <a:xfrm>
              <a:off x="436990" y="151582"/>
              <a:ext cx="3794048" cy="4933153"/>
            </a:xfrm>
            <a:prstGeom prst="rect">
              <a:avLst/>
            </a:prstGeom>
            <a:noFill/>
            <a:ln>
              <a:noFill/>
            </a:ln>
          </p:spPr>
        </p:pic>
        <p:sp>
          <p:nvSpPr>
            <p:cNvPr id="349" name="Google Shape;349;p19"/>
            <p:cNvSpPr/>
            <p:nvPr/>
          </p:nvSpPr>
          <p:spPr>
            <a:xfrm>
              <a:off x="1286258" y="3342225"/>
              <a:ext cx="190528" cy="183335"/>
            </a:xfrm>
            <a:prstGeom prst="star5">
              <a:avLst>
                <a:gd fmla="val 19098" name="adj"/>
                <a:gd fmla="val 105146" name="hf"/>
                <a:gd fmla="val 110557" name="vf"/>
              </a:avLst>
            </a:prstGeom>
            <a:solidFill>
              <a:srgbClr val="0C0C0C"/>
            </a:solidFill>
            <a:ln cap="flat" cmpd="sng" w="25400">
              <a:solidFill>
                <a:srgbClr val="BAB7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50" name="Google Shape;350;p19"/>
          <p:cNvSpPr/>
          <p:nvPr/>
        </p:nvSpPr>
        <p:spPr>
          <a:xfrm>
            <a:off x="5428281" y="1709570"/>
            <a:ext cx="2975675" cy="1817176"/>
          </a:xfrm>
          <a:prstGeom prst="rect">
            <a:avLst/>
          </a:prstGeom>
          <a:solidFill>
            <a:schemeClr val="accent1"/>
          </a:solidFill>
          <a:ln cap="flat" cmpd="sng" w="25400">
            <a:solidFill>
              <a:srgbClr val="BAB7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rgbClr val="000000"/>
                </a:solidFill>
                <a:latin typeface="Old Standard TT"/>
                <a:ea typeface="Old Standard TT"/>
                <a:cs typeface="Old Standard TT"/>
                <a:sym typeface="Old Standard TT"/>
              </a:rPr>
              <a:t>San Diego City Map </a:t>
            </a:r>
            <a:endParaRPr/>
          </a:p>
          <a:p>
            <a:pPr indent="0" lvl="0" marL="0" marR="0" rtl="0" algn="ctr">
              <a:lnSpc>
                <a:spcPct val="100000"/>
              </a:lnSpc>
              <a:spcBef>
                <a:spcPts val="0"/>
              </a:spcBef>
              <a:spcAft>
                <a:spcPts val="0"/>
              </a:spcAft>
              <a:buNone/>
            </a:pPr>
            <a:r>
              <a:t/>
            </a:r>
            <a:endParaRPr b="0" i="0" sz="2000" u="none" cap="none" strike="noStrike">
              <a:solidFill>
                <a:srgbClr val="000000"/>
              </a:solidFill>
              <a:latin typeface="Old Standard TT"/>
              <a:ea typeface="Old Standard TT"/>
              <a:cs typeface="Old Standard TT"/>
              <a:sym typeface="Old Standard TT"/>
            </a:endParaRPr>
          </a:p>
          <a:p>
            <a:pPr indent="0" lvl="0" marL="0" marR="0" rtl="0" algn="ctr">
              <a:lnSpc>
                <a:spcPct val="100000"/>
              </a:lnSpc>
              <a:spcBef>
                <a:spcPts val="0"/>
              </a:spcBef>
              <a:spcAft>
                <a:spcPts val="0"/>
              </a:spcAft>
              <a:buNone/>
            </a:pPr>
            <a:r>
              <a:rPr b="0" i="0" lang="en-US" sz="2000" u="none" cap="none" strike="noStrike">
                <a:solidFill>
                  <a:srgbClr val="000000"/>
                </a:solidFill>
                <a:latin typeface="Old Standard TT"/>
                <a:ea typeface="Old Standard TT"/>
                <a:cs typeface="Old Standard TT"/>
                <a:sym typeface="Old Standard TT"/>
              </a:rPr>
              <a:t>(By District)</a:t>
            </a:r>
            <a:endParaRPr/>
          </a:p>
        </p:txBody>
      </p:sp>
      <p:sp>
        <p:nvSpPr>
          <p:cNvPr id="351" name="Google Shape;351;p19"/>
          <p:cNvSpPr/>
          <p:nvPr/>
        </p:nvSpPr>
        <p:spPr>
          <a:xfrm>
            <a:off x="980267" y="2716078"/>
            <a:ext cx="1604075" cy="105776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Overview</a:t>
            </a:r>
            <a:endParaRPr/>
          </a:p>
        </p:txBody>
      </p:sp>
      <p:sp>
        <p:nvSpPr>
          <p:cNvPr id="200" name="Google Shape;200;p2"/>
          <p:cNvSpPr txBox="1"/>
          <p:nvPr>
            <p:ph idx="1" type="body"/>
          </p:nvPr>
        </p:nvSpPr>
        <p:spPr>
          <a:xfrm>
            <a:off x="311700" y="1002325"/>
            <a:ext cx="8520600" cy="37365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US" sz="2000"/>
              <a:t>Introduction</a:t>
            </a:r>
            <a:endParaRPr sz="2000"/>
          </a:p>
          <a:p>
            <a:pPr indent="-317500" lvl="1" marL="914400" rtl="0" algn="l">
              <a:lnSpc>
                <a:spcPct val="115000"/>
              </a:lnSpc>
              <a:spcBef>
                <a:spcPts val="0"/>
              </a:spcBef>
              <a:spcAft>
                <a:spcPts val="0"/>
              </a:spcAft>
              <a:buSzPts val="1400"/>
              <a:buFont typeface="Noto Sans Symbols"/>
              <a:buChar char="▪"/>
            </a:pPr>
            <a:r>
              <a:rPr lang="en-US"/>
              <a:t>Meet the Team</a:t>
            </a:r>
            <a:endParaRPr/>
          </a:p>
          <a:p>
            <a:pPr indent="-317500" lvl="1" marL="914400" rtl="0" algn="l">
              <a:lnSpc>
                <a:spcPct val="115000"/>
              </a:lnSpc>
              <a:spcBef>
                <a:spcPts val="0"/>
              </a:spcBef>
              <a:spcAft>
                <a:spcPts val="0"/>
              </a:spcAft>
              <a:buSzPts val="1400"/>
              <a:buFont typeface="Noto Sans Symbols"/>
              <a:buChar char="▪"/>
            </a:pPr>
            <a:r>
              <a:rPr lang="en-US"/>
              <a:t>Background</a:t>
            </a:r>
            <a:endParaRPr/>
          </a:p>
          <a:p>
            <a:pPr indent="-355600" lvl="0" marL="457200" rtl="0" algn="l">
              <a:lnSpc>
                <a:spcPct val="115000"/>
              </a:lnSpc>
              <a:spcBef>
                <a:spcPts val="0"/>
              </a:spcBef>
              <a:spcAft>
                <a:spcPts val="0"/>
              </a:spcAft>
              <a:buSzPts val="2000"/>
              <a:buChar char="➔"/>
            </a:pPr>
            <a:r>
              <a:rPr lang="en-US" sz="2000"/>
              <a:t>The Current State of “Get it Done!”</a:t>
            </a:r>
            <a:endParaRPr/>
          </a:p>
          <a:p>
            <a:pPr indent="-317500" lvl="1" marL="914400" rtl="0" algn="l">
              <a:lnSpc>
                <a:spcPct val="115000"/>
              </a:lnSpc>
              <a:spcBef>
                <a:spcPts val="0"/>
              </a:spcBef>
              <a:spcAft>
                <a:spcPts val="0"/>
              </a:spcAft>
              <a:buSzPts val="1400"/>
              <a:buFont typeface="Noto Sans Symbols"/>
              <a:buChar char="▪"/>
            </a:pPr>
            <a:r>
              <a:rPr lang="en-US"/>
              <a:t>User Feedback</a:t>
            </a:r>
            <a:endParaRPr/>
          </a:p>
          <a:p>
            <a:pPr indent="-317500" lvl="1" marL="914400" rtl="0" algn="l">
              <a:lnSpc>
                <a:spcPct val="115000"/>
              </a:lnSpc>
              <a:spcBef>
                <a:spcPts val="0"/>
              </a:spcBef>
              <a:spcAft>
                <a:spcPts val="0"/>
              </a:spcAft>
              <a:buSzPts val="1400"/>
              <a:buFont typeface="Noto Sans Symbols"/>
              <a:buChar char="▪"/>
            </a:pPr>
            <a:r>
              <a:rPr lang="en-US"/>
              <a:t>Top 5 Cases Explored</a:t>
            </a:r>
            <a:endParaRPr/>
          </a:p>
          <a:p>
            <a:pPr indent="-317500" lvl="1" marL="914400" rtl="0" algn="l">
              <a:lnSpc>
                <a:spcPct val="115000"/>
              </a:lnSpc>
              <a:spcBef>
                <a:spcPts val="0"/>
              </a:spcBef>
              <a:spcAft>
                <a:spcPts val="0"/>
              </a:spcAft>
              <a:buSzPts val="1400"/>
              <a:buFont typeface="Noto Sans Symbols"/>
              <a:buChar char="▪"/>
            </a:pPr>
            <a:r>
              <a:rPr lang="en-US"/>
              <a:t>Graffiti In-Depth</a:t>
            </a:r>
            <a:endParaRPr/>
          </a:p>
          <a:p>
            <a:pPr indent="-355600" lvl="0" marL="457200" rtl="0" algn="l">
              <a:lnSpc>
                <a:spcPct val="115000"/>
              </a:lnSpc>
              <a:spcBef>
                <a:spcPts val="0"/>
              </a:spcBef>
              <a:spcAft>
                <a:spcPts val="0"/>
              </a:spcAft>
              <a:buSzPts val="2000"/>
              <a:buChar char="➔"/>
            </a:pPr>
            <a:r>
              <a:rPr lang="en-US" sz="2000"/>
              <a:t>Predictive Models</a:t>
            </a:r>
            <a:endParaRPr sz="2000"/>
          </a:p>
          <a:p>
            <a:pPr indent="-317500" lvl="1" marL="914400" rtl="0" algn="l">
              <a:lnSpc>
                <a:spcPct val="115000"/>
              </a:lnSpc>
              <a:spcBef>
                <a:spcPts val="0"/>
              </a:spcBef>
              <a:spcAft>
                <a:spcPts val="0"/>
              </a:spcAft>
              <a:buSzPts val="1400"/>
              <a:buFont typeface="Noto Sans Symbols"/>
              <a:buChar char="▪"/>
            </a:pPr>
            <a:r>
              <a:rPr lang="en-US"/>
              <a:t>Goal</a:t>
            </a:r>
            <a:endParaRPr/>
          </a:p>
          <a:p>
            <a:pPr indent="-317500" lvl="1" marL="914400" rtl="0" algn="l">
              <a:lnSpc>
                <a:spcPct val="115000"/>
              </a:lnSpc>
              <a:spcBef>
                <a:spcPts val="0"/>
              </a:spcBef>
              <a:spcAft>
                <a:spcPts val="0"/>
              </a:spcAft>
              <a:buSzPts val="1400"/>
              <a:buFont typeface="Noto Sans Symbols"/>
              <a:buChar char="▪"/>
            </a:pPr>
            <a:r>
              <a:rPr lang="en-US"/>
              <a:t>Description</a:t>
            </a:r>
            <a:endParaRPr/>
          </a:p>
          <a:p>
            <a:pPr indent="-317500" lvl="1" marL="914400" rtl="0" algn="l">
              <a:lnSpc>
                <a:spcPct val="115000"/>
              </a:lnSpc>
              <a:spcBef>
                <a:spcPts val="0"/>
              </a:spcBef>
              <a:spcAft>
                <a:spcPts val="0"/>
              </a:spcAft>
              <a:buSzPts val="1400"/>
              <a:buFont typeface="Noto Sans Symbols"/>
              <a:buChar char="▪"/>
            </a:pPr>
            <a:r>
              <a:rPr lang="en-US"/>
              <a:t>Results</a:t>
            </a:r>
            <a:endParaRPr/>
          </a:p>
          <a:p>
            <a:pPr indent="-355600" lvl="0" marL="457200" rtl="0" algn="l">
              <a:lnSpc>
                <a:spcPct val="115000"/>
              </a:lnSpc>
              <a:spcBef>
                <a:spcPts val="0"/>
              </a:spcBef>
              <a:spcAft>
                <a:spcPts val="0"/>
              </a:spcAft>
              <a:buSzPts val="2000"/>
              <a:buChar char="➔"/>
            </a:pPr>
            <a:r>
              <a:rPr lang="en-US" sz="2000"/>
              <a:t>Conclusion</a:t>
            </a:r>
            <a:endParaRPr/>
          </a:p>
          <a:p>
            <a:pPr indent="-317500" lvl="1" marL="914400" rtl="0" algn="l">
              <a:lnSpc>
                <a:spcPct val="115000"/>
              </a:lnSpc>
              <a:spcBef>
                <a:spcPts val="0"/>
              </a:spcBef>
              <a:spcAft>
                <a:spcPts val="0"/>
              </a:spcAft>
              <a:buSzPts val="1400"/>
              <a:buFont typeface="Noto Sans Symbols"/>
              <a:buChar char="▪"/>
            </a:pPr>
            <a:r>
              <a:rPr lang="en-US"/>
              <a:t>Insights</a:t>
            </a:r>
            <a:endParaRPr/>
          </a:p>
          <a:p>
            <a:pPr indent="-317500" lvl="1" marL="914400" rtl="0" algn="l">
              <a:lnSpc>
                <a:spcPct val="115000"/>
              </a:lnSpc>
              <a:spcBef>
                <a:spcPts val="0"/>
              </a:spcBef>
              <a:spcAft>
                <a:spcPts val="0"/>
              </a:spcAft>
              <a:buSzPts val="1400"/>
              <a:buFont typeface="Noto Sans Symbols"/>
              <a:buChar char="▪"/>
            </a:pPr>
            <a:r>
              <a:rPr lang="en-US"/>
              <a:t>Recommendations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20"/>
          <p:cNvSpPr txBox="1"/>
          <p:nvPr>
            <p:ph type="title"/>
          </p:nvPr>
        </p:nvSpPr>
        <p:spPr>
          <a:xfrm>
            <a:off x="-71075" y="1318150"/>
            <a:ext cx="2987100" cy="207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1"/>
              </a:buClr>
              <a:buSzPts val="4000"/>
              <a:buNone/>
            </a:pPr>
            <a:r>
              <a:rPr lang="en-US"/>
              <a:t>Most graffiti cases in districts </a:t>
            </a:r>
            <a:br>
              <a:rPr lang="en-US"/>
            </a:br>
            <a:r>
              <a:rPr lang="en-US"/>
              <a:t>9, 3, 8</a:t>
            </a:r>
            <a:endParaRPr/>
          </a:p>
        </p:txBody>
      </p:sp>
      <p:sp>
        <p:nvSpPr>
          <p:cNvPr id="357" name="Google Shape;357;p20"/>
          <p:cNvSpPr txBox="1"/>
          <p:nvPr>
            <p:ph idx="1" type="subTitle"/>
          </p:nvPr>
        </p:nvSpPr>
        <p:spPr>
          <a:xfrm>
            <a:off x="108572" y="4257143"/>
            <a:ext cx="2696100" cy="850800"/>
          </a:xfrm>
          <a:prstGeom prst="rect">
            <a:avLst/>
          </a:prstGeom>
          <a:noFill/>
          <a:ln>
            <a:noFill/>
          </a:ln>
        </p:spPr>
        <p:txBody>
          <a:bodyPr anchorCtr="0" anchor="ctr" bIns="91425" lIns="91425" spcFirstLastPara="1" rIns="91425" wrap="square" tIns="91425">
            <a:noAutofit/>
          </a:bodyPr>
          <a:lstStyle/>
          <a:p>
            <a:pPr indent="-342900" lvl="0" marL="457200" rtl="0" algn="ctr">
              <a:lnSpc>
                <a:spcPct val="100000"/>
              </a:lnSpc>
              <a:spcBef>
                <a:spcPts val="0"/>
              </a:spcBef>
              <a:spcAft>
                <a:spcPts val="0"/>
              </a:spcAft>
              <a:buClr>
                <a:schemeClr val="accent1"/>
              </a:buClr>
              <a:buSzPts val="2100"/>
              <a:buNone/>
            </a:pPr>
            <a:r>
              <a:rPr i="1" lang="en-US" sz="1600"/>
              <a:t>9 – 21,000</a:t>
            </a:r>
            <a:endParaRPr/>
          </a:p>
          <a:p>
            <a:pPr indent="-342900" lvl="0" marL="457200" rtl="0" algn="ctr">
              <a:lnSpc>
                <a:spcPct val="100000"/>
              </a:lnSpc>
              <a:spcBef>
                <a:spcPts val="0"/>
              </a:spcBef>
              <a:spcAft>
                <a:spcPts val="0"/>
              </a:spcAft>
              <a:buClr>
                <a:schemeClr val="accent1"/>
              </a:buClr>
              <a:buSzPts val="2100"/>
              <a:buNone/>
            </a:pPr>
            <a:r>
              <a:rPr i="1" lang="en-US" sz="1600"/>
              <a:t>3 – 16,000</a:t>
            </a:r>
            <a:endParaRPr/>
          </a:p>
          <a:p>
            <a:pPr indent="-342900" lvl="0" marL="457200" rtl="0" algn="ctr">
              <a:lnSpc>
                <a:spcPct val="100000"/>
              </a:lnSpc>
              <a:spcBef>
                <a:spcPts val="0"/>
              </a:spcBef>
              <a:spcAft>
                <a:spcPts val="0"/>
              </a:spcAft>
              <a:buClr>
                <a:schemeClr val="accent1"/>
              </a:buClr>
              <a:buSzPts val="2100"/>
              <a:buNone/>
            </a:pPr>
            <a:r>
              <a:rPr i="1" lang="en-US" sz="1600"/>
              <a:t>8 – 11,000</a:t>
            </a:r>
            <a:endParaRPr/>
          </a:p>
        </p:txBody>
      </p:sp>
      <p:pic>
        <p:nvPicPr>
          <p:cNvPr id="358" name="Google Shape;358;p20"/>
          <p:cNvPicPr preferRelativeResize="0"/>
          <p:nvPr/>
        </p:nvPicPr>
        <p:blipFill rotWithShape="1">
          <a:blip r:embed="rId3">
            <a:alphaModFix/>
          </a:blip>
          <a:srcRect b="8213" l="0" r="0" t="6068"/>
          <a:stretch/>
        </p:blipFill>
        <p:spPr>
          <a:xfrm>
            <a:off x="3343400" y="-1005"/>
            <a:ext cx="5397781" cy="514450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pic>
        <p:nvPicPr>
          <p:cNvPr id="363" name="Google Shape;363;p21"/>
          <p:cNvPicPr preferRelativeResize="0"/>
          <p:nvPr/>
        </p:nvPicPr>
        <p:blipFill rotWithShape="1">
          <a:blip r:embed="rId3">
            <a:alphaModFix/>
          </a:blip>
          <a:srcRect b="8486" l="0" r="0" t="5718"/>
          <a:stretch/>
        </p:blipFill>
        <p:spPr>
          <a:xfrm>
            <a:off x="3342707" y="-4572"/>
            <a:ext cx="5396659" cy="5148072"/>
          </a:xfrm>
          <a:prstGeom prst="rect">
            <a:avLst/>
          </a:prstGeom>
          <a:noFill/>
          <a:ln>
            <a:noFill/>
          </a:ln>
        </p:spPr>
      </p:pic>
      <p:sp>
        <p:nvSpPr>
          <p:cNvPr id="364" name="Google Shape;364;p21"/>
          <p:cNvSpPr txBox="1"/>
          <p:nvPr>
            <p:ph type="title"/>
          </p:nvPr>
        </p:nvSpPr>
        <p:spPr>
          <a:xfrm>
            <a:off x="-71075" y="1168611"/>
            <a:ext cx="2987100" cy="2220439"/>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1"/>
              </a:buClr>
              <a:buSzPts val="4000"/>
              <a:buNone/>
            </a:pPr>
            <a:r>
              <a:rPr lang="en-US"/>
              <a:t>Highest Case Time in Districts 9, 5, 8</a:t>
            </a:r>
            <a:endParaRPr/>
          </a:p>
        </p:txBody>
      </p:sp>
      <p:sp>
        <p:nvSpPr>
          <p:cNvPr id="365" name="Google Shape;365;p21"/>
          <p:cNvSpPr/>
          <p:nvPr/>
        </p:nvSpPr>
        <p:spPr>
          <a:xfrm>
            <a:off x="3831010" y="657372"/>
            <a:ext cx="644786" cy="511239"/>
          </a:xfrm>
          <a:prstGeom prst="ellipse">
            <a:avLst/>
          </a:prstGeom>
          <a:solidFill>
            <a:schemeClr val="accent1"/>
          </a:solidFill>
          <a:ln cap="flat" cmpd="sng" w="25400">
            <a:solidFill>
              <a:srgbClr val="BAB7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Old Standard TT"/>
                <a:ea typeface="Old Standard TT"/>
                <a:cs typeface="Old Standard TT"/>
                <a:sym typeface="Old Standard TT"/>
              </a:rPr>
              <a:t>44.6</a:t>
            </a:r>
            <a:endParaRPr b="0" i="0" sz="1050" u="none" cap="none" strike="noStrike">
              <a:solidFill>
                <a:schemeClr val="lt1"/>
              </a:solidFill>
              <a:latin typeface="Old Standard TT"/>
              <a:ea typeface="Old Standard TT"/>
              <a:cs typeface="Old Standard TT"/>
              <a:sym typeface="Old Standard TT"/>
            </a:endParaRPr>
          </a:p>
        </p:txBody>
      </p:sp>
      <p:sp>
        <p:nvSpPr>
          <p:cNvPr id="366" name="Google Shape;366;p21"/>
          <p:cNvSpPr/>
          <p:nvPr/>
        </p:nvSpPr>
        <p:spPr>
          <a:xfrm>
            <a:off x="8091026" y="1007206"/>
            <a:ext cx="648340" cy="569991"/>
          </a:xfrm>
          <a:prstGeom prst="ellipse">
            <a:avLst/>
          </a:prstGeom>
          <a:solidFill>
            <a:srgbClr val="FBD0D0"/>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Old Standard TT"/>
                <a:ea typeface="Old Standard TT"/>
                <a:cs typeface="Old Standard TT"/>
                <a:sym typeface="Old Standard TT"/>
              </a:rPr>
              <a:t>43.3</a:t>
            </a:r>
            <a:endParaRPr b="0" i="0" sz="1050" u="none" cap="none" strike="noStrike">
              <a:solidFill>
                <a:schemeClr val="lt1"/>
              </a:solidFill>
              <a:latin typeface="Old Standard TT"/>
              <a:ea typeface="Old Standard TT"/>
              <a:cs typeface="Old Standard TT"/>
              <a:sym typeface="Old Standard TT"/>
            </a:endParaRPr>
          </a:p>
        </p:txBody>
      </p:sp>
      <p:sp>
        <p:nvSpPr>
          <p:cNvPr id="367" name="Google Shape;367;p21"/>
          <p:cNvSpPr/>
          <p:nvPr/>
        </p:nvSpPr>
        <p:spPr>
          <a:xfrm>
            <a:off x="4947135" y="1936772"/>
            <a:ext cx="644786" cy="511238"/>
          </a:xfrm>
          <a:prstGeom prst="ellipse">
            <a:avLst/>
          </a:prstGeom>
          <a:solidFill>
            <a:schemeClr val="accent1"/>
          </a:solidFill>
          <a:ln cap="flat" cmpd="sng" w="25400">
            <a:solidFill>
              <a:srgbClr val="BAB7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Old Standard TT"/>
                <a:ea typeface="Old Standard TT"/>
                <a:cs typeface="Old Standard TT"/>
                <a:sym typeface="Old Standard TT"/>
              </a:rPr>
              <a:t>34.5</a:t>
            </a:r>
            <a:endParaRPr/>
          </a:p>
        </p:txBody>
      </p:sp>
      <p:sp>
        <p:nvSpPr>
          <p:cNvPr id="368" name="Google Shape;368;p21"/>
          <p:cNvSpPr/>
          <p:nvPr/>
        </p:nvSpPr>
        <p:spPr>
          <a:xfrm>
            <a:off x="4378863" y="2809843"/>
            <a:ext cx="644786" cy="511238"/>
          </a:xfrm>
          <a:prstGeom prst="ellipse">
            <a:avLst/>
          </a:prstGeom>
          <a:solidFill>
            <a:schemeClr val="accent1"/>
          </a:solidFill>
          <a:ln cap="flat" cmpd="sng" w="25400">
            <a:solidFill>
              <a:srgbClr val="BAB7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Old Standard TT"/>
                <a:ea typeface="Old Standard TT"/>
                <a:cs typeface="Old Standard TT"/>
                <a:sym typeface="Old Standard TT"/>
              </a:rPr>
              <a:t>27.8</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500"/>
                                        <p:tgtEl>
                                          <p:spTgt spid="36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500"/>
                                        <p:tgtEl>
                                          <p:spTgt spid="36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500"/>
                                        <p:tgtEl>
                                          <p:spTgt spid="3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5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22"/>
          <p:cNvSpPr txBox="1"/>
          <p:nvPr>
            <p:ph type="title"/>
          </p:nvPr>
        </p:nvSpPr>
        <p:spPr>
          <a:xfrm>
            <a:off x="-25545" y="1209612"/>
            <a:ext cx="2987100" cy="272427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1"/>
              </a:buClr>
              <a:buSzPts val="4000"/>
              <a:buNone/>
            </a:pPr>
            <a:r>
              <a:rPr lang="en-US" sz="3600"/>
              <a:t>Distance may be a key factor in graffiti case time</a:t>
            </a:r>
            <a:endParaRPr/>
          </a:p>
        </p:txBody>
      </p:sp>
      <p:pic>
        <p:nvPicPr>
          <p:cNvPr id="374" name="Google Shape;374;p22"/>
          <p:cNvPicPr preferRelativeResize="0"/>
          <p:nvPr/>
        </p:nvPicPr>
        <p:blipFill rotWithShape="1">
          <a:blip r:embed="rId3">
            <a:alphaModFix/>
          </a:blip>
          <a:srcRect b="0" l="0" r="0" t="0"/>
          <a:stretch/>
        </p:blipFill>
        <p:spPr>
          <a:xfrm>
            <a:off x="2916025" y="322346"/>
            <a:ext cx="6227975" cy="4690526"/>
          </a:xfrm>
          <a:prstGeom prst="rect">
            <a:avLst/>
          </a:prstGeom>
          <a:noFill/>
          <a:ln>
            <a:noFill/>
          </a:ln>
        </p:spPr>
      </p:pic>
      <p:sp>
        <p:nvSpPr>
          <p:cNvPr id="375" name="Google Shape;375;p22"/>
          <p:cNvSpPr/>
          <p:nvPr/>
        </p:nvSpPr>
        <p:spPr>
          <a:xfrm rot="1570868">
            <a:off x="5506186" y="3229834"/>
            <a:ext cx="935102" cy="340853"/>
          </a:xfrm>
          <a:prstGeom prst="ellipse">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76" name="Google Shape;376;p22"/>
          <p:cNvCxnSpPr/>
          <p:nvPr/>
        </p:nvCxnSpPr>
        <p:spPr>
          <a:xfrm rot="10800000">
            <a:off x="6437054" y="3609262"/>
            <a:ext cx="969940" cy="41278"/>
          </a:xfrm>
          <a:prstGeom prst="straightConnector1">
            <a:avLst/>
          </a:prstGeom>
          <a:noFill/>
          <a:ln cap="flat" cmpd="sng" w="12700">
            <a:solidFill>
              <a:srgbClr val="0070C0"/>
            </a:solidFill>
            <a:prstDash val="solid"/>
            <a:round/>
            <a:headEnd len="sm" w="sm" type="none"/>
            <a:tailEnd len="med" w="med" type="triangle"/>
          </a:ln>
        </p:spPr>
      </p:cxnSp>
      <p:sp>
        <p:nvSpPr>
          <p:cNvPr id="377" name="Google Shape;377;p22"/>
          <p:cNvSpPr/>
          <p:nvPr/>
        </p:nvSpPr>
        <p:spPr>
          <a:xfrm>
            <a:off x="7438768" y="3389050"/>
            <a:ext cx="868503" cy="476850"/>
          </a:xfrm>
          <a:prstGeom prst="rect">
            <a:avLst/>
          </a:prstGeom>
          <a:solidFill>
            <a:schemeClr val="accent1"/>
          </a:solidFill>
          <a:ln cap="flat" cmpd="sng" w="25400">
            <a:solidFill>
              <a:srgbClr val="BAB7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50" u="none" cap="none" strike="noStrike">
                <a:solidFill>
                  <a:schemeClr val="dk1"/>
                </a:solidFill>
                <a:latin typeface="Old Standard TT"/>
                <a:ea typeface="Old Standard TT"/>
                <a:cs typeface="Old Standard TT"/>
                <a:sym typeface="Old Standard TT"/>
              </a:rPr>
              <a:t>Graffiti Operations Yards</a:t>
            </a:r>
            <a:endParaRPr/>
          </a:p>
        </p:txBody>
      </p:sp>
      <p:sp>
        <p:nvSpPr>
          <p:cNvPr id="378" name="Google Shape;378;p22"/>
          <p:cNvSpPr/>
          <p:nvPr/>
        </p:nvSpPr>
        <p:spPr>
          <a:xfrm>
            <a:off x="5878473" y="3264011"/>
            <a:ext cx="190528" cy="183335"/>
          </a:xfrm>
          <a:prstGeom prst="star5">
            <a:avLst>
              <a:gd fmla="val 19098" name="adj"/>
              <a:gd fmla="val 105146" name="hf"/>
              <a:gd fmla="val 110557" name="vf"/>
            </a:avLst>
          </a:prstGeom>
          <a:solidFill>
            <a:srgbClr val="0C0C0C"/>
          </a:solidFill>
          <a:ln cap="flat" cmpd="sng" w="25400">
            <a:solidFill>
              <a:srgbClr val="BAB7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500"/>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500"/>
                                        <p:tgtEl>
                                          <p:spTgt spid="37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500"/>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23"/>
          <p:cNvSpPr/>
          <p:nvPr/>
        </p:nvSpPr>
        <p:spPr>
          <a:xfrm>
            <a:off x="709985" y="1587462"/>
            <a:ext cx="1906138" cy="918949"/>
          </a:xfrm>
          <a:prstGeom prst="roundRect">
            <a:avLst>
              <a:gd fmla="val 16667" name="adj"/>
            </a:avLst>
          </a:prstGeom>
          <a:solidFill>
            <a:srgbClr val="CBE9E7"/>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Old Standard TT"/>
                <a:ea typeface="Old Standard TT"/>
                <a:cs typeface="Old Standard TT"/>
                <a:sym typeface="Old Standard TT"/>
              </a:rPr>
              <a:t>Small Crew for all of SD (8 people)</a:t>
            </a:r>
            <a:endParaRPr/>
          </a:p>
        </p:txBody>
      </p:sp>
      <p:sp>
        <p:nvSpPr>
          <p:cNvPr id="384" name="Google Shape;384;p23"/>
          <p:cNvSpPr/>
          <p:nvPr/>
        </p:nvSpPr>
        <p:spPr>
          <a:xfrm>
            <a:off x="2852548" y="2641634"/>
            <a:ext cx="1906138" cy="918949"/>
          </a:xfrm>
          <a:prstGeom prst="roundRect">
            <a:avLst>
              <a:gd fmla="val 16667" name="adj"/>
            </a:avLst>
          </a:prstGeom>
          <a:solidFill>
            <a:srgbClr val="CBE9E7"/>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Old Standard TT"/>
                <a:ea typeface="Old Standard TT"/>
                <a:cs typeface="Old Standard TT"/>
                <a:sym typeface="Old Standard TT"/>
              </a:rPr>
              <a:t>Scheduling contractors takes time</a:t>
            </a:r>
            <a:endParaRPr/>
          </a:p>
        </p:txBody>
      </p:sp>
      <p:sp>
        <p:nvSpPr>
          <p:cNvPr id="385" name="Google Shape;385;p23"/>
          <p:cNvSpPr/>
          <p:nvPr/>
        </p:nvSpPr>
        <p:spPr>
          <a:xfrm>
            <a:off x="651865" y="3758187"/>
            <a:ext cx="1906138" cy="918949"/>
          </a:xfrm>
          <a:prstGeom prst="roundRect">
            <a:avLst>
              <a:gd fmla="val 16667" name="adj"/>
            </a:avLst>
          </a:prstGeom>
          <a:solidFill>
            <a:srgbClr val="CBE9E7"/>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Old Standard TT"/>
                <a:ea typeface="Old Standard TT"/>
                <a:cs typeface="Old Standard TT"/>
                <a:sym typeface="Old Standard TT"/>
              </a:rPr>
              <a:t>Leaving Graffiti longer encourages more Graffiti</a:t>
            </a:r>
            <a:endParaRPr/>
          </a:p>
        </p:txBody>
      </p:sp>
      <p:sp>
        <p:nvSpPr>
          <p:cNvPr id="386" name="Google Shape;386;p23"/>
          <p:cNvSpPr/>
          <p:nvPr/>
        </p:nvSpPr>
        <p:spPr>
          <a:xfrm>
            <a:off x="2922291" y="534791"/>
            <a:ext cx="1906138" cy="918949"/>
          </a:xfrm>
          <a:prstGeom prst="roundRect">
            <a:avLst>
              <a:gd fmla="val 16667" name="adj"/>
            </a:avLst>
          </a:prstGeom>
          <a:solidFill>
            <a:srgbClr val="CBE9E7"/>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Old Standard TT"/>
                <a:ea typeface="Old Standard TT"/>
                <a:cs typeface="Old Standard TT"/>
                <a:sym typeface="Old Standard TT"/>
              </a:rPr>
              <a:t>Geographical Location</a:t>
            </a:r>
            <a:endParaRPr/>
          </a:p>
        </p:txBody>
      </p:sp>
      <p:cxnSp>
        <p:nvCxnSpPr>
          <p:cNvPr id="387" name="Google Shape;387;p23"/>
          <p:cNvCxnSpPr>
            <a:stCxn id="386" idx="3"/>
            <a:endCxn id="388" idx="1"/>
          </p:cNvCxnSpPr>
          <p:nvPr/>
        </p:nvCxnSpPr>
        <p:spPr>
          <a:xfrm>
            <a:off x="4828429" y="994266"/>
            <a:ext cx="1690800" cy="897000"/>
          </a:xfrm>
          <a:prstGeom prst="straightConnector1">
            <a:avLst/>
          </a:prstGeom>
          <a:noFill/>
          <a:ln cap="flat" cmpd="sng" w="9525">
            <a:solidFill>
              <a:schemeClr val="dk1"/>
            </a:solidFill>
            <a:prstDash val="solid"/>
            <a:round/>
            <a:headEnd len="sm" w="sm" type="none"/>
            <a:tailEnd len="med" w="med" type="triangle"/>
          </a:ln>
        </p:spPr>
      </p:cxnSp>
      <p:cxnSp>
        <p:nvCxnSpPr>
          <p:cNvPr id="389" name="Google Shape;389;p23"/>
          <p:cNvCxnSpPr>
            <a:stCxn id="383" idx="3"/>
            <a:endCxn id="388" idx="2"/>
          </p:cNvCxnSpPr>
          <p:nvPr/>
        </p:nvCxnSpPr>
        <p:spPr>
          <a:xfrm>
            <a:off x="2616123" y="2046937"/>
            <a:ext cx="3574800" cy="577500"/>
          </a:xfrm>
          <a:prstGeom prst="straightConnector1">
            <a:avLst/>
          </a:prstGeom>
          <a:noFill/>
          <a:ln cap="flat" cmpd="sng" w="9525">
            <a:solidFill>
              <a:schemeClr val="dk1"/>
            </a:solidFill>
            <a:prstDash val="solid"/>
            <a:round/>
            <a:headEnd len="sm" w="sm" type="none"/>
            <a:tailEnd len="med" w="med" type="triangle"/>
          </a:ln>
        </p:spPr>
      </p:cxnSp>
      <p:cxnSp>
        <p:nvCxnSpPr>
          <p:cNvPr id="390" name="Google Shape;390;p23"/>
          <p:cNvCxnSpPr>
            <a:stCxn id="385" idx="3"/>
            <a:endCxn id="388" idx="3"/>
          </p:cNvCxnSpPr>
          <p:nvPr/>
        </p:nvCxnSpPr>
        <p:spPr>
          <a:xfrm flipH="1" rot="10800000">
            <a:off x="2558003" y="3357862"/>
            <a:ext cx="3961200" cy="859800"/>
          </a:xfrm>
          <a:prstGeom prst="straightConnector1">
            <a:avLst/>
          </a:prstGeom>
          <a:noFill/>
          <a:ln cap="flat" cmpd="sng" w="9525">
            <a:solidFill>
              <a:schemeClr val="dk1"/>
            </a:solidFill>
            <a:prstDash val="solid"/>
            <a:round/>
            <a:headEnd len="sm" w="sm" type="none"/>
            <a:tailEnd len="med" w="med" type="triangle"/>
          </a:ln>
        </p:spPr>
      </p:cxnSp>
      <p:cxnSp>
        <p:nvCxnSpPr>
          <p:cNvPr id="391" name="Google Shape;391;p23"/>
          <p:cNvCxnSpPr>
            <a:stCxn id="384" idx="3"/>
            <a:endCxn id="388" idx="2"/>
          </p:cNvCxnSpPr>
          <p:nvPr/>
        </p:nvCxnSpPr>
        <p:spPr>
          <a:xfrm flipH="1" rot="10800000">
            <a:off x="4758686" y="2624409"/>
            <a:ext cx="1432200" cy="476700"/>
          </a:xfrm>
          <a:prstGeom prst="straightConnector1">
            <a:avLst/>
          </a:prstGeom>
          <a:noFill/>
          <a:ln cap="flat" cmpd="sng" w="9525">
            <a:solidFill>
              <a:schemeClr val="dk1"/>
            </a:solidFill>
            <a:prstDash val="solid"/>
            <a:round/>
            <a:headEnd len="sm" w="sm" type="none"/>
            <a:tailEnd len="med" w="med" type="triangle"/>
          </a:ln>
        </p:spPr>
      </p:cxnSp>
      <p:sp>
        <p:nvSpPr>
          <p:cNvPr id="388" name="Google Shape;388;p23"/>
          <p:cNvSpPr/>
          <p:nvPr/>
        </p:nvSpPr>
        <p:spPr>
          <a:xfrm>
            <a:off x="6190791" y="1587462"/>
            <a:ext cx="2243224" cy="2074013"/>
          </a:xfrm>
          <a:prstGeom prst="ellipse">
            <a:avLst/>
          </a:prstGeom>
          <a:solidFill>
            <a:srgbClr val="B1DFDB"/>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000000"/>
                </a:solidFill>
                <a:latin typeface="Old Standard TT"/>
                <a:ea typeface="Old Standard TT"/>
                <a:cs typeface="Old Standard TT"/>
                <a:sym typeface="Old Standard TT"/>
              </a:rPr>
              <a:t>More Graffiti cases that take longer</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6"/>
                                        </p:tgtEl>
                                        <p:attrNameLst>
                                          <p:attrName>style.visibility</p:attrName>
                                        </p:attrNameLst>
                                      </p:cBhvr>
                                      <p:to>
                                        <p:strVal val="visible"/>
                                      </p:to>
                                    </p:set>
                                    <p:anim calcmode="lin" valueType="num">
                                      <p:cBhvr additive="base">
                                        <p:cTn dur="500"/>
                                        <p:tgtEl>
                                          <p:spTgt spid="38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3"/>
                                        </p:tgtEl>
                                        <p:attrNameLst>
                                          <p:attrName>style.visibility</p:attrName>
                                        </p:attrNameLst>
                                      </p:cBhvr>
                                      <p:to>
                                        <p:strVal val="visible"/>
                                      </p:to>
                                    </p:set>
                                    <p:anim calcmode="lin" valueType="num">
                                      <p:cBhvr additive="base">
                                        <p:cTn dur="500"/>
                                        <p:tgtEl>
                                          <p:spTgt spid="383"/>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384"/>
                                        </p:tgtEl>
                                        <p:attrNameLst>
                                          <p:attrName>style.visibility</p:attrName>
                                        </p:attrNameLst>
                                      </p:cBhvr>
                                      <p:to>
                                        <p:strVal val="visible"/>
                                      </p:to>
                                    </p:set>
                                    <p:anim calcmode="lin" valueType="num">
                                      <p:cBhvr additive="base">
                                        <p:cTn dur="500"/>
                                        <p:tgtEl>
                                          <p:spTgt spid="38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85"/>
                                        </p:tgtEl>
                                        <p:attrNameLst>
                                          <p:attrName>style.visibility</p:attrName>
                                        </p:attrNameLst>
                                      </p:cBhvr>
                                      <p:to>
                                        <p:strVal val="visible"/>
                                      </p:to>
                                    </p:set>
                                    <p:anim calcmode="lin" valueType="num">
                                      <p:cBhvr additive="base">
                                        <p:cTn dur="500"/>
                                        <p:tgtEl>
                                          <p:spTgt spid="38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500"/>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500"/>
                                        <p:tgtEl>
                                          <p:spTgt spid="389"/>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5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500"/>
                                        <p:tgtEl>
                                          <p:spTgt spid="39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5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24"/>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400"/>
              <a:buNone/>
            </a:pPr>
            <a:r>
              <a:rPr lang="en-US"/>
              <a:t>Models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25"/>
          <p:cNvSpPr txBox="1"/>
          <p:nvPr>
            <p:ph type="title"/>
          </p:nvPr>
        </p:nvSpPr>
        <p:spPr>
          <a:xfrm>
            <a:off x="431769" y="211900"/>
            <a:ext cx="2360293" cy="1370036"/>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400"/>
              <a:buNone/>
            </a:pPr>
            <a:r>
              <a:rPr lang="en-US"/>
              <a:t>Models</a:t>
            </a:r>
            <a:endParaRPr/>
          </a:p>
        </p:txBody>
      </p:sp>
      <p:sp>
        <p:nvSpPr>
          <p:cNvPr id="402" name="Google Shape;402;p25"/>
          <p:cNvSpPr/>
          <p:nvPr/>
        </p:nvSpPr>
        <p:spPr>
          <a:xfrm>
            <a:off x="1228476" y="1974786"/>
            <a:ext cx="2516588" cy="2626963"/>
          </a:xfrm>
          <a:prstGeom prst="ellipse">
            <a:avLst/>
          </a:prstGeom>
          <a:solidFill>
            <a:schemeClr val="accent1"/>
          </a:solidFill>
          <a:ln cap="flat" cmpd="sng" w="25400">
            <a:solidFill>
              <a:srgbClr val="BAB7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000000"/>
                </a:solidFill>
                <a:latin typeface="Old Standard TT"/>
                <a:ea typeface="Old Standard TT"/>
                <a:cs typeface="Old Standard TT"/>
                <a:sym typeface="Old Standard TT"/>
              </a:rPr>
              <a:t>Goal:</a:t>
            </a:r>
            <a:endParaRPr/>
          </a:p>
          <a:p>
            <a:pPr indent="0" lvl="0" marL="0" marR="0" rtl="0" algn="ctr">
              <a:lnSpc>
                <a:spcPct val="100000"/>
              </a:lnSpc>
              <a:spcBef>
                <a:spcPts val="0"/>
              </a:spcBef>
              <a:spcAft>
                <a:spcPts val="0"/>
              </a:spcAft>
              <a:buNone/>
            </a:pPr>
            <a:r>
              <a:t/>
            </a:r>
            <a:endParaRPr b="1" i="0" sz="1400" u="none" cap="none" strike="noStrike">
              <a:solidFill>
                <a:srgbClr val="000000"/>
              </a:solidFill>
              <a:latin typeface="Old Standard TT"/>
              <a:ea typeface="Old Standard TT"/>
              <a:cs typeface="Old Standard TT"/>
              <a:sym typeface="Old Standard TT"/>
            </a:endParaRPr>
          </a:p>
          <a:p>
            <a:pPr indent="0" lvl="0" marL="0" marR="0" rtl="0" algn="ctr">
              <a:lnSpc>
                <a:spcPct val="100000"/>
              </a:lnSpc>
              <a:spcBef>
                <a:spcPts val="0"/>
              </a:spcBef>
              <a:spcAft>
                <a:spcPts val="0"/>
              </a:spcAft>
              <a:buNone/>
            </a:pPr>
            <a:r>
              <a:rPr b="0" i="0" lang="en-US" sz="1600" u="none" cap="none" strike="noStrike">
                <a:solidFill>
                  <a:srgbClr val="000000"/>
                </a:solidFill>
                <a:latin typeface="Old Standard TT"/>
                <a:ea typeface="Old Standard TT"/>
                <a:cs typeface="Old Standard TT"/>
                <a:sym typeface="Old Standard TT"/>
              </a:rPr>
              <a:t>Predict what case will occur given certain circumstances</a:t>
            </a:r>
            <a:endParaRPr/>
          </a:p>
        </p:txBody>
      </p:sp>
      <p:cxnSp>
        <p:nvCxnSpPr>
          <p:cNvPr id="403" name="Google Shape;403;p25"/>
          <p:cNvCxnSpPr>
            <a:stCxn id="402" idx="7"/>
            <a:endCxn id="404" idx="1"/>
          </p:cNvCxnSpPr>
          <p:nvPr/>
        </p:nvCxnSpPr>
        <p:spPr>
          <a:xfrm flipH="1" rot="10800000">
            <a:off x="3376518" y="1217396"/>
            <a:ext cx="1102200" cy="1142100"/>
          </a:xfrm>
          <a:prstGeom prst="straightConnector1">
            <a:avLst/>
          </a:prstGeom>
          <a:noFill/>
          <a:ln cap="flat" cmpd="sng" w="9525">
            <a:solidFill>
              <a:schemeClr val="dk1"/>
            </a:solidFill>
            <a:prstDash val="solid"/>
            <a:round/>
            <a:headEnd len="sm" w="sm" type="none"/>
            <a:tailEnd len="med" w="med" type="triangle"/>
          </a:ln>
        </p:spPr>
      </p:cxnSp>
      <p:cxnSp>
        <p:nvCxnSpPr>
          <p:cNvPr id="405" name="Google Shape;405;p25"/>
          <p:cNvCxnSpPr>
            <a:stCxn id="402" idx="6"/>
            <a:endCxn id="406" idx="1"/>
          </p:cNvCxnSpPr>
          <p:nvPr/>
        </p:nvCxnSpPr>
        <p:spPr>
          <a:xfrm flipH="1" rot="10800000">
            <a:off x="3745064" y="2634867"/>
            <a:ext cx="2243400" cy="653400"/>
          </a:xfrm>
          <a:prstGeom prst="straightConnector1">
            <a:avLst/>
          </a:prstGeom>
          <a:noFill/>
          <a:ln cap="flat" cmpd="sng" w="9525">
            <a:solidFill>
              <a:schemeClr val="dk1"/>
            </a:solidFill>
            <a:prstDash val="solid"/>
            <a:round/>
            <a:headEnd len="sm" w="sm" type="none"/>
            <a:tailEnd len="med" w="med" type="triangle"/>
          </a:ln>
        </p:spPr>
      </p:cxnSp>
      <p:sp>
        <p:nvSpPr>
          <p:cNvPr id="404" name="Google Shape;404;p25"/>
          <p:cNvSpPr/>
          <p:nvPr/>
        </p:nvSpPr>
        <p:spPr>
          <a:xfrm>
            <a:off x="4478572" y="650958"/>
            <a:ext cx="1431235" cy="1133060"/>
          </a:xfrm>
          <a:prstGeom prst="rect">
            <a:avLst/>
          </a:prstGeom>
          <a:solidFill>
            <a:schemeClr val="accent1"/>
          </a:solidFill>
          <a:ln cap="flat" cmpd="sng" w="25400">
            <a:solidFill>
              <a:srgbClr val="BAB7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Old Standard TT"/>
                <a:ea typeface="Old Standard TT"/>
                <a:cs typeface="Old Standard TT"/>
                <a:sym typeface="Old Standard TT"/>
              </a:rPr>
              <a:t>Allocate Resources Better</a:t>
            </a:r>
            <a:endParaRPr/>
          </a:p>
        </p:txBody>
      </p:sp>
      <p:sp>
        <p:nvSpPr>
          <p:cNvPr id="407" name="Google Shape;407;p25"/>
          <p:cNvSpPr/>
          <p:nvPr/>
        </p:nvSpPr>
        <p:spPr>
          <a:xfrm>
            <a:off x="5398938" y="3694336"/>
            <a:ext cx="1431235" cy="1133060"/>
          </a:xfrm>
          <a:prstGeom prst="rect">
            <a:avLst/>
          </a:prstGeom>
          <a:solidFill>
            <a:schemeClr val="accent1"/>
          </a:solidFill>
          <a:ln cap="flat" cmpd="sng" w="25400">
            <a:solidFill>
              <a:srgbClr val="BAB7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Old Standard TT"/>
                <a:ea typeface="Old Standard TT"/>
                <a:cs typeface="Old Standard TT"/>
                <a:sym typeface="Old Standard TT"/>
              </a:rPr>
              <a:t>Determine the drivers of different cases</a:t>
            </a:r>
            <a:endParaRPr/>
          </a:p>
        </p:txBody>
      </p:sp>
      <p:sp>
        <p:nvSpPr>
          <p:cNvPr id="406" name="Google Shape;406;p25"/>
          <p:cNvSpPr/>
          <p:nvPr/>
        </p:nvSpPr>
        <p:spPr>
          <a:xfrm>
            <a:off x="5988522" y="2068286"/>
            <a:ext cx="1431235" cy="1133060"/>
          </a:xfrm>
          <a:prstGeom prst="rect">
            <a:avLst/>
          </a:prstGeom>
          <a:solidFill>
            <a:schemeClr val="accent1"/>
          </a:solidFill>
          <a:ln cap="flat" cmpd="sng" w="25400">
            <a:solidFill>
              <a:srgbClr val="BAB7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Old Standard TT"/>
                <a:ea typeface="Old Standard TT"/>
                <a:cs typeface="Old Standard TT"/>
                <a:sym typeface="Old Standard TT"/>
              </a:rPr>
              <a:t>Save time and money</a:t>
            </a:r>
            <a:endParaRPr/>
          </a:p>
        </p:txBody>
      </p:sp>
      <p:cxnSp>
        <p:nvCxnSpPr>
          <p:cNvPr id="408" name="Google Shape;408;p25"/>
          <p:cNvCxnSpPr>
            <a:stCxn id="402" idx="5"/>
            <a:endCxn id="407" idx="1"/>
          </p:cNvCxnSpPr>
          <p:nvPr/>
        </p:nvCxnSpPr>
        <p:spPr>
          <a:xfrm>
            <a:off x="3376518" y="4217039"/>
            <a:ext cx="2022300" cy="43800"/>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500"/>
                                        <p:tgtEl>
                                          <p:spTgt spid="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500"/>
                                        <p:tgtEl>
                                          <p:spTgt spid="40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5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500"/>
                                        <p:tgtEl>
                                          <p:spTgt spid="40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500"/>
                                        <p:tgtEl>
                                          <p:spTgt spid="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500"/>
                                        <p:tgtEl>
                                          <p:spTgt spid="40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500"/>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cxnSp>
        <p:nvCxnSpPr>
          <p:cNvPr id="413" name="Google Shape;413;p26"/>
          <p:cNvCxnSpPr>
            <a:stCxn id="414" idx="2"/>
            <a:endCxn id="415" idx="0"/>
          </p:cNvCxnSpPr>
          <p:nvPr/>
        </p:nvCxnSpPr>
        <p:spPr>
          <a:xfrm>
            <a:off x="5854469" y="2638840"/>
            <a:ext cx="597600" cy="391200"/>
          </a:xfrm>
          <a:prstGeom prst="straightConnector1">
            <a:avLst/>
          </a:prstGeom>
          <a:noFill/>
          <a:ln cap="flat" cmpd="sng" w="9525">
            <a:solidFill>
              <a:schemeClr val="dk2"/>
            </a:solidFill>
            <a:prstDash val="solid"/>
            <a:round/>
            <a:headEnd len="sm" w="sm" type="none"/>
            <a:tailEnd len="sm" w="sm" type="none"/>
          </a:ln>
        </p:spPr>
      </p:cxnSp>
      <p:sp>
        <p:nvSpPr>
          <p:cNvPr id="416" name="Google Shape;416;p26"/>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Model Preparation </a:t>
            </a:r>
            <a:endParaRPr/>
          </a:p>
        </p:txBody>
      </p:sp>
      <p:sp>
        <p:nvSpPr>
          <p:cNvPr id="417" name="Google Shape;417;p26"/>
          <p:cNvSpPr/>
          <p:nvPr/>
        </p:nvSpPr>
        <p:spPr>
          <a:xfrm>
            <a:off x="791783" y="1651840"/>
            <a:ext cx="1516702" cy="9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Old Standard TT"/>
                <a:ea typeface="Old Standard TT"/>
                <a:cs typeface="Old Standard TT"/>
                <a:sym typeface="Old Standard TT"/>
              </a:rPr>
              <a:t>Data Cleaning</a:t>
            </a:r>
            <a:endParaRPr b="1" i="0" sz="2400" u="none" cap="none" strike="noStrike">
              <a:solidFill>
                <a:srgbClr val="000000"/>
              </a:solidFill>
              <a:latin typeface="Old Standard TT"/>
              <a:ea typeface="Old Standard TT"/>
              <a:cs typeface="Old Standard TT"/>
              <a:sym typeface="Old Standard TT"/>
            </a:endParaRPr>
          </a:p>
        </p:txBody>
      </p:sp>
      <p:sp>
        <p:nvSpPr>
          <p:cNvPr id="418" name="Google Shape;418;p26"/>
          <p:cNvSpPr/>
          <p:nvPr/>
        </p:nvSpPr>
        <p:spPr>
          <a:xfrm>
            <a:off x="198043" y="3108911"/>
            <a:ext cx="1436579" cy="869143"/>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Old Standard TT"/>
                <a:ea typeface="Old Standard TT"/>
                <a:cs typeface="Old Standard TT"/>
                <a:sym typeface="Old Standard TT"/>
              </a:rPr>
              <a:t>Removed Test observations</a:t>
            </a:r>
            <a:endParaRPr b="0" i="0" sz="1200" u="none" cap="none" strike="noStrike">
              <a:solidFill>
                <a:srgbClr val="000000"/>
              </a:solidFill>
              <a:latin typeface="Old Standard TT"/>
              <a:ea typeface="Old Standard TT"/>
              <a:cs typeface="Old Standard TT"/>
              <a:sym typeface="Old Standard TT"/>
            </a:endParaRPr>
          </a:p>
        </p:txBody>
      </p:sp>
      <p:sp>
        <p:nvSpPr>
          <p:cNvPr id="419" name="Google Shape;419;p26"/>
          <p:cNvSpPr/>
          <p:nvPr/>
        </p:nvSpPr>
        <p:spPr>
          <a:xfrm>
            <a:off x="1634622" y="3754280"/>
            <a:ext cx="863700" cy="7476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Lat and Long</a:t>
            </a:r>
            <a:endParaRPr b="0" i="0" sz="1400" u="none" cap="none" strike="noStrike">
              <a:solidFill>
                <a:srgbClr val="000000"/>
              </a:solidFill>
              <a:latin typeface="Old Standard TT"/>
              <a:ea typeface="Old Standard TT"/>
              <a:cs typeface="Old Standard TT"/>
              <a:sym typeface="Old Standard TT"/>
            </a:endParaRPr>
          </a:p>
        </p:txBody>
      </p:sp>
      <p:sp>
        <p:nvSpPr>
          <p:cNvPr id="414" name="Google Shape;414;p26"/>
          <p:cNvSpPr/>
          <p:nvPr/>
        </p:nvSpPr>
        <p:spPr>
          <a:xfrm>
            <a:off x="5091726" y="1654923"/>
            <a:ext cx="1525486" cy="983917"/>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Old Standard TT"/>
                <a:ea typeface="Old Standard TT"/>
                <a:cs typeface="Old Standard TT"/>
                <a:sym typeface="Old Standard TT"/>
              </a:rPr>
              <a:t>Columns</a:t>
            </a:r>
            <a:endParaRPr b="1" i="0" sz="2200" u="none" cap="none" strike="noStrike">
              <a:solidFill>
                <a:srgbClr val="000000"/>
              </a:solidFill>
              <a:latin typeface="Old Standard TT"/>
              <a:ea typeface="Old Standard TT"/>
              <a:cs typeface="Old Standard TT"/>
              <a:sym typeface="Old Standard TT"/>
            </a:endParaRPr>
          </a:p>
        </p:txBody>
      </p:sp>
      <p:sp>
        <p:nvSpPr>
          <p:cNvPr id="420" name="Google Shape;420;p26"/>
          <p:cNvSpPr/>
          <p:nvPr/>
        </p:nvSpPr>
        <p:spPr>
          <a:xfrm>
            <a:off x="7136938" y="1651840"/>
            <a:ext cx="1108500" cy="9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Old Standard TT"/>
                <a:ea typeface="Old Standard TT"/>
                <a:cs typeface="Old Standard TT"/>
                <a:sym typeface="Old Standard TT"/>
              </a:rPr>
              <a:t>Stratified Split</a:t>
            </a:r>
            <a:endParaRPr b="1" i="0" sz="1600" u="none" cap="none" strike="noStrike">
              <a:solidFill>
                <a:srgbClr val="000000"/>
              </a:solidFill>
              <a:latin typeface="Old Standard TT"/>
              <a:ea typeface="Old Standard TT"/>
              <a:cs typeface="Old Standard TT"/>
              <a:sym typeface="Old Standard TT"/>
            </a:endParaRPr>
          </a:p>
        </p:txBody>
      </p:sp>
      <p:sp>
        <p:nvSpPr>
          <p:cNvPr id="421" name="Google Shape;421;p26"/>
          <p:cNvSpPr/>
          <p:nvPr/>
        </p:nvSpPr>
        <p:spPr>
          <a:xfrm>
            <a:off x="2940425" y="1651840"/>
            <a:ext cx="1631575" cy="98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Old Standard TT"/>
                <a:ea typeface="Old Standard TT"/>
                <a:cs typeface="Old Standard TT"/>
                <a:sym typeface="Old Standard TT"/>
              </a:rPr>
              <a:t>Transform Variables</a:t>
            </a:r>
            <a:endParaRPr b="1" i="0" sz="2400" u="none" cap="none" strike="noStrike">
              <a:solidFill>
                <a:srgbClr val="000000"/>
              </a:solidFill>
              <a:latin typeface="Old Standard TT"/>
              <a:ea typeface="Old Standard TT"/>
              <a:cs typeface="Old Standard TT"/>
              <a:sym typeface="Old Standard TT"/>
            </a:endParaRPr>
          </a:p>
        </p:txBody>
      </p:sp>
      <p:sp>
        <p:nvSpPr>
          <p:cNvPr id="422" name="Google Shape;422;p26"/>
          <p:cNvSpPr/>
          <p:nvPr/>
        </p:nvSpPr>
        <p:spPr>
          <a:xfrm>
            <a:off x="2831016" y="3098305"/>
            <a:ext cx="1494168" cy="1029775"/>
          </a:xfrm>
          <a:prstGeom prst="rect">
            <a:avLst/>
          </a:prstGeom>
          <a:solidFill>
            <a:schemeClr val="accent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171450" lvl="0"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Old Standard TT"/>
                <a:ea typeface="Old Standard TT"/>
                <a:cs typeface="Old Standard TT"/>
                <a:sym typeface="Old Standard TT"/>
              </a:rPr>
              <a:t>Month</a:t>
            </a:r>
            <a:endParaRPr/>
          </a:p>
          <a:p>
            <a:pPr indent="-171450" lvl="0"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Old Standard TT"/>
                <a:ea typeface="Old Standard TT"/>
                <a:cs typeface="Old Standard TT"/>
                <a:sym typeface="Old Standard TT"/>
              </a:rPr>
              <a:t>Season</a:t>
            </a:r>
            <a:endParaRPr/>
          </a:p>
          <a:p>
            <a:pPr indent="-171450" lvl="0"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Old Standard TT"/>
                <a:ea typeface="Old Standard TT"/>
                <a:cs typeface="Old Standard TT"/>
                <a:sym typeface="Old Standard TT"/>
              </a:rPr>
              <a:t>Time of Day</a:t>
            </a:r>
            <a:endParaRPr/>
          </a:p>
          <a:p>
            <a:pPr indent="-171450" lvl="0"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Old Standard TT"/>
                <a:ea typeface="Old Standard TT"/>
                <a:cs typeface="Old Standard TT"/>
                <a:sym typeface="Old Standard TT"/>
              </a:rPr>
              <a:t>Day of the Week</a:t>
            </a:r>
            <a:endParaRPr/>
          </a:p>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rgbClr val="000000"/>
              </a:solidFill>
              <a:latin typeface="Old Standard TT"/>
              <a:ea typeface="Old Standard TT"/>
              <a:cs typeface="Old Standard TT"/>
              <a:sym typeface="Old Standard TT"/>
            </a:endParaRPr>
          </a:p>
        </p:txBody>
      </p:sp>
      <p:cxnSp>
        <p:nvCxnSpPr>
          <p:cNvPr id="423" name="Google Shape;423;p26"/>
          <p:cNvCxnSpPr>
            <a:stCxn id="417" idx="2"/>
            <a:endCxn id="418" idx="0"/>
          </p:cNvCxnSpPr>
          <p:nvPr/>
        </p:nvCxnSpPr>
        <p:spPr>
          <a:xfrm flipH="1">
            <a:off x="916234" y="2638840"/>
            <a:ext cx="633900" cy="470100"/>
          </a:xfrm>
          <a:prstGeom prst="straightConnector1">
            <a:avLst/>
          </a:prstGeom>
          <a:noFill/>
          <a:ln cap="flat" cmpd="sng" w="9525">
            <a:solidFill>
              <a:schemeClr val="dk2"/>
            </a:solidFill>
            <a:prstDash val="solid"/>
            <a:round/>
            <a:headEnd len="sm" w="sm" type="none"/>
            <a:tailEnd len="sm" w="sm" type="none"/>
          </a:ln>
        </p:spPr>
      </p:cxnSp>
      <p:cxnSp>
        <p:nvCxnSpPr>
          <p:cNvPr id="424" name="Google Shape;424;p26"/>
          <p:cNvCxnSpPr>
            <a:stCxn id="417" idx="2"/>
            <a:endCxn id="419" idx="0"/>
          </p:cNvCxnSpPr>
          <p:nvPr/>
        </p:nvCxnSpPr>
        <p:spPr>
          <a:xfrm>
            <a:off x="1550134" y="2638840"/>
            <a:ext cx="516300" cy="1115400"/>
          </a:xfrm>
          <a:prstGeom prst="straightConnector1">
            <a:avLst/>
          </a:prstGeom>
          <a:noFill/>
          <a:ln cap="flat" cmpd="sng" w="9525">
            <a:solidFill>
              <a:schemeClr val="dk2"/>
            </a:solidFill>
            <a:prstDash val="solid"/>
            <a:round/>
            <a:headEnd len="sm" w="sm" type="none"/>
            <a:tailEnd len="sm" w="sm" type="none"/>
          </a:ln>
        </p:spPr>
      </p:cxnSp>
      <p:cxnSp>
        <p:nvCxnSpPr>
          <p:cNvPr id="425" name="Google Shape;425;p26"/>
          <p:cNvCxnSpPr>
            <a:stCxn id="421" idx="2"/>
            <a:endCxn id="422" idx="0"/>
          </p:cNvCxnSpPr>
          <p:nvPr/>
        </p:nvCxnSpPr>
        <p:spPr>
          <a:xfrm flipH="1">
            <a:off x="3578013" y="2638940"/>
            <a:ext cx="178200" cy="459300"/>
          </a:xfrm>
          <a:prstGeom prst="straightConnector1">
            <a:avLst/>
          </a:prstGeom>
          <a:noFill/>
          <a:ln cap="flat" cmpd="sng" w="9525">
            <a:solidFill>
              <a:schemeClr val="dk2"/>
            </a:solidFill>
            <a:prstDash val="solid"/>
            <a:round/>
            <a:headEnd len="sm" w="sm" type="none"/>
            <a:tailEnd len="sm" w="sm" type="none"/>
          </a:ln>
        </p:spPr>
      </p:cxnSp>
      <p:cxnSp>
        <p:nvCxnSpPr>
          <p:cNvPr id="426" name="Google Shape;426;p26"/>
          <p:cNvCxnSpPr>
            <a:stCxn id="414" idx="2"/>
            <a:endCxn id="427" idx="0"/>
          </p:cNvCxnSpPr>
          <p:nvPr/>
        </p:nvCxnSpPr>
        <p:spPr>
          <a:xfrm flipH="1">
            <a:off x="5336669" y="2638840"/>
            <a:ext cx="517800" cy="1004700"/>
          </a:xfrm>
          <a:prstGeom prst="straightConnector1">
            <a:avLst/>
          </a:prstGeom>
          <a:noFill/>
          <a:ln cap="flat" cmpd="sng" w="9525">
            <a:solidFill>
              <a:schemeClr val="dk2"/>
            </a:solidFill>
            <a:prstDash val="solid"/>
            <a:round/>
            <a:headEnd len="sm" w="sm" type="none"/>
            <a:tailEnd len="sm" w="sm" type="none"/>
          </a:ln>
        </p:spPr>
      </p:cxnSp>
      <p:cxnSp>
        <p:nvCxnSpPr>
          <p:cNvPr id="428" name="Google Shape;428;p26"/>
          <p:cNvCxnSpPr>
            <a:stCxn id="420" idx="2"/>
            <a:endCxn id="429" idx="0"/>
          </p:cNvCxnSpPr>
          <p:nvPr/>
        </p:nvCxnSpPr>
        <p:spPr>
          <a:xfrm>
            <a:off x="7691188" y="2638840"/>
            <a:ext cx="766500" cy="1051500"/>
          </a:xfrm>
          <a:prstGeom prst="straightConnector1">
            <a:avLst/>
          </a:prstGeom>
          <a:noFill/>
          <a:ln cap="flat" cmpd="sng" w="9525">
            <a:solidFill>
              <a:schemeClr val="dk2"/>
            </a:solidFill>
            <a:prstDash val="solid"/>
            <a:round/>
            <a:headEnd len="sm" w="sm" type="none"/>
            <a:tailEnd len="sm" w="sm" type="none"/>
          </a:ln>
        </p:spPr>
      </p:cxnSp>
      <p:sp>
        <p:nvSpPr>
          <p:cNvPr id="427" name="Google Shape;427;p26"/>
          <p:cNvSpPr/>
          <p:nvPr/>
        </p:nvSpPr>
        <p:spPr>
          <a:xfrm>
            <a:off x="4818817" y="3643520"/>
            <a:ext cx="1035814" cy="85843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Old Standard TT"/>
                <a:ea typeface="Old Standard TT"/>
                <a:cs typeface="Old Standard TT"/>
                <a:sym typeface="Old Standard TT"/>
              </a:rPr>
              <a:t>One hot encode categorical variables</a:t>
            </a:r>
            <a:endParaRPr b="0" i="0" sz="900" u="none" cap="none" strike="noStrike">
              <a:solidFill>
                <a:srgbClr val="000000"/>
              </a:solidFill>
              <a:latin typeface="Old Standard TT"/>
              <a:ea typeface="Old Standard TT"/>
              <a:cs typeface="Old Standard TT"/>
              <a:sym typeface="Old Standard TT"/>
            </a:endParaRPr>
          </a:p>
        </p:txBody>
      </p:sp>
      <p:sp>
        <p:nvSpPr>
          <p:cNvPr id="415" name="Google Shape;415;p26"/>
          <p:cNvSpPr/>
          <p:nvPr/>
        </p:nvSpPr>
        <p:spPr>
          <a:xfrm>
            <a:off x="5967575" y="3030010"/>
            <a:ext cx="969000" cy="7476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Old Standard TT"/>
                <a:ea typeface="Old Standard TT"/>
                <a:cs typeface="Old Standard TT"/>
                <a:sym typeface="Old Standard TT"/>
              </a:rPr>
              <a:t>Normalized Latitude and Longitude</a:t>
            </a:r>
            <a:endParaRPr b="0" i="0" sz="800" u="none" cap="none" strike="noStrike">
              <a:solidFill>
                <a:srgbClr val="000000"/>
              </a:solidFill>
              <a:latin typeface="Old Standard TT"/>
              <a:ea typeface="Old Standard TT"/>
              <a:cs typeface="Old Standard TT"/>
              <a:sym typeface="Old Standard TT"/>
            </a:endParaRPr>
          </a:p>
        </p:txBody>
      </p:sp>
      <p:cxnSp>
        <p:nvCxnSpPr>
          <p:cNvPr id="430" name="Google Shape;430;p26"/>
          <p:cNvCxnSpPr>
            <a:stCxn id="420" idx="2"/>
            <a:endCxn id="431" idx="0"/>
          </p:cNvCxnSpPr>
          <p:nvPr/>
        </p:nvCxnSpPr>
        <p:spPr>
          <a:xfrm flipH="1">
            <a:off x="7555888" y="2638840"/>
            <a:ext cx="135300" cy="680400"/>
          </a:xfrm>
          <a:prstGeom prst="straightConnector1">
            <a:avLst/>
          </a:prstGeom>
          <a:noFill/>
          <a:ln cap="flat" cmpd="sng" w="9525">
            <a:solidFill>
              <a:schemeClr val="dk2"/>
            </a:solidFill>
            <a:prstDash val="solid"/>
            <a:round/>
            <a:headEnd len="sm" w="sm" type="none"/>
            <a:tailEnd len="sm" w="sm" type="none"/>
          </a:ln>
        </p:spPr>
      </p:cxnSp>
      <p:sp>
        <p:nvSpPr>
          <p:cNvPr id="431" name="Google Shape;431;p26"/>
          <p:cNvSpPr/>
          <p:nvPr/>
        </p:nvSpPr>
        <p:spPr>
          <a:xfrm>
            <a:off x="7178083" y="3319240"/>
            <a:ext cx="755889" cy="6132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Test (30)</a:t>
            </a:r>
            <a:endParaRPr b="0" i="0" sz="1400" u="none" cap="none" strike="noStrike">
              <a:solidFill>
                <a:srgbClr val="000000"/>
              </a:solidFill>
              <a:latin typeface="Old Standard TT"/>
              <a:ea typeface="Old Standard TT"/>
              <a:cs typeface="Old Standard TT"/>
              <a:sym typeface="Old Standard TT"/>
            </a:endParaRPr>
          </a:p>
        </p:txBody>
      </p:sp>
      <p:sp>
        <p:nvSpPr>
          <p:cNvPr id="429" name="Google Shape;429;p26"/>
          <p:cNvSpPr/>
          <p:nvPr/>
        </p:nvSpPr>
        <p:spPr>
          <a:xfrm>
            <a:off x="8010693" y="3690380"/>
            <a:ext cx="894272" cy="699814"/>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Train (70)</a:t>
            </a:r>
            <a:endParaRPr b="0" i="0" sz="1400" u="none" cap="none" strike="noStrike">
              <a:solidFill>
                <a:srgbClr val="000000"/>
              </a:solidFill>
              <a:latin typeface="Old Standard TT"/>
              <a:ea typeface="Old Standard TT"/>
              <a:cs typeface="Old Standard TT"/>
              <a:sym typeface="Old Standard T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grpSp>
        <p:nvGrpSpPr>
          <p:cNvPr id="436" name="Google Shape;436;p27"/>
          <p:cNvGrpSpPr/>
          <p:nvPr/>
        </p:nvGrpSpPr>
        <p:grpSpPr>
          <a:xfrm>
            <a:off x="5045135" y="1166689"/>
            <a:ext cx="2626963" cy="2626963"/>
            <a:chOff x="6026787" y="1414220"/>
            <a:chExt cx="2626963" cy="2626963"/>
          </a:xfrm>
        </p:grpSpPr>
        <p:sp>
          <p:nvSpPr>
            <p:cNvPr id="437" name="Google Shape;437;p27"/>
            <p:cNvSpPr/>
            <p:nvPr/>
          </p:nvSpPr>
          <p:spPr>
            <a:xfrm>
              <a:off x="6026787" y="1414220"/>
              <a:ext cx="2626963" cy="2626963"/>
            </a:xfrm>
            <a:prstGeom prst="rect">
              <a:avLst/>
            </a:prstGeom>
            <a:solidFill>
              <a:schemeClr val="accent1"/>
            </a:solidFill>
            <a:ln cap="flat" cmpd="sng" w="25400">
              <a:solidFill>
                <a:srgbClr val="BAB7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38" name="Google Shape;438;p27"/>
            <p:cNvGrpSpPr/>
            <p:nvPr/>
          </p:nvGrpSpPr>
          <p:grpSpPr>
            <a:xfrm>
              <a:off x="6159528" y="1724679"/>
              <a:ext cx="2377440" cy="2196195"/>
              <a:chOff x="4867561" y="1696002"/>
              <a:chExt cx="2777736" cy="1999334"/>
            </a:xfrm>
          </p:grpSpPr>
          <p:pic>
            <p:nvPicPr>
              <p:cNvPr descr="Image result for s curve picture&quot;" id="439" name="Google Shape;439;p27"/>
              <p:cNvPicPr preferRelativeResize="0"/>
              <p:nvPr/>
            </p:nvPicPr>
            <p:blipFill rotWithShape="1">
              <a:blip r:embed="rId3">
                <a:alphaModFix/>
              </a:blip>
              <a:srcRect b="7938" l="4604" r="0" t="0"/>
              <a:stretch/>
            </p:blipFill>
            <p:spPr>
              <a:xfrm>
                <a:off x="5382296" y="1696002"/>
                <a:ext cx="1702546" cy="1217937"/>
              </a:xfrm>
              <a:prstGeom prst="rect">
                <a:avLst/>
              </a:prstGeom>
              <a:noFill/>
              <a:ln>
                <a:noFill/>
              </a:ln>
            </p:spPr>
          </p:pic>
          <p:sp>
            <p:nvSpPr>
              <p:cNvPr id="440" name="Google Shape;440;p27"/>
              <p:cNvSpPr/>
              <p:nvPr/>
            </p:nvSpPr>
            <p:spPr>
              <a:xfrm>
                <a:off x="4867561" y="2992195"/>
                <a:ext cx="2777736" cy="703141"/>
              </a:xfrm>
              <a:prstGeom prst="rect">
                <a:avLst/>
              </a:prstGeom>
              <a:noFill/>
              <a:ln>
                <a:noFill/>
              </a:ln>
            </p:spPr>
            <p:txBody>
              <a:bodyPr anchorCtr="0" anchor="t" bIns="45700" lIns="91425" spcFirstLastPara="1" rIns="91425" wrap="square" tIns="45700">
                <a:spAutoFit/>
              </a:bodyPr>
              <a:lstStyle/>
              <a:p>
                <a:pPr indent="0" lvl="0" marL="114300" marR="0" rtl="0" algn="ctr">
                  <a:lnSpc>
                    <a:spcPct val="115000"/>
                  </a:lnSpc>
                  <a:spcBef>
                    <a:spcPts val="0"/>
                  </a:spcBef>
                  <a:spcAft>
                    <a:spcPts val="0"/>
                  </a:spcAft>
                  <a:buNone/>
                </a:pPr>
                <a:r>
                  <a:rPr b="0" i="0" lang="en-US" sz="1800" u="none" cap="none" strike="noStrike">
                    <a:solidFill>
                      <a:srgbClr val="000000"/>
                    </a:solidFill>
                    <a:latin typeface="Old Standard TT"/>
                    <a:ea typeface="Old Standard TT"/>
                    <a:cs typeface="Old Standard TT"/>
                    <a:sym typeface="Old Standard TT"/>
                  </a:rPr>
                  <a:t>Multinomial Logistic Regression (MLR)</a:t>
                </a:r>
                <a:endParaRPr/>
              </a:p>
            </p:txBody>
          </p:sp>
        </p:grpSp>
      </p:grpSp>
      <p:grpSp>
        <p:nvGrpSpPr>
          <p:cNvPr id="441" name="Google Shape;441;p27"/>
          <p:cNvGrpSpPr/>
          <p:nvPr/>
        </p:nvGrpSpPr>
        <p:grpSpPr>
          <a:xfrm>
            <a:off x="707433" y="1166689"/>
            <a:ext cx="4182600" cy="2626963"/>
            <a:chOff x="700758" y="1553807"/>
            <a:chExt cx="4182600" cy="2626963"/>
          </a:xfrm>
        </p:grpSpPr>
        <p:grpSp>
          <p:nvGrpSpPr>
            <p:cNvPr id="442" name="Google Shape;442;p27"/>
            <p:cNvGrpSpPr/>
            <p:nvPr/>
          </p:nvGrpSpPr>
          <p:grpSpPr>
            <a:xfrm>
              <a:off x="700758" y="1553807"/>
              <a:ext cx="4182600" cy="2626963"/>
              <a:chOff x="700758" y="1553807"/>
              <a:chExt cx="4182600" cy="2626963"/>
            </a:xfrm>
          </p:grpSpPr>
          <p:grpSp>
            <p:nvGrpSpPr>
              <p:cNvPr id="443" name="Google Shape;443;p27"/>
              <p:cNvGrpSpPr/>
              <p:nvPr/>
            </p:nvGrpSpPr>
            <p:grpSpPr>
              <a:xfrm>
                <a:off x="1478579" y="1553807"/>
                <a:ext cx="2626963" cy="2626963"/>
                <a:chOff x="3126783" y="1414220"/>
                <a:chExt cx="2626963" cy="2626963"/>
              </a:xfrm>
            </p:grpSpPr>
            <p:sp>
              <p:nvSpPr>
                <p:cNvPr id="444" name="Google Shape;444;p27"/>
                <p:cNvSpPr/>
                <p:nvPr/>
              </p:nvSpPr>
              <p:spPr>
                <a:xfrm>
                  <a:off x="3126783" y="1414220"/>
                  <a:ext cx="2626963" cy="2626963"/>
                </a:xfrm>
                <a:prstGeom prst="rect">
                  <a:avLst/>
                </a:prstGeom>
                <a:solidFill>
                  <a:schemeClr val="accent1"/>
                </a:solidFill>
                <a:ln cap="flat" cmpd="sng" w="25400">
                  <a:solidFill>
                    <a:srgbClr val="BAB7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Image result for neural network picture simple&quot;" id="445" name="Google Shape;445;p27"/>
                <p:cNvPicPr preferRelativeResize="0"/>
                <p:nvPr/>
              </p:nvPicPr>
              <p:blipFill rotWithShape="1">
                <a:blip r:embed="rId4">
                  <a:alphaModFix/>
                </a:blip>
                <a:srcRect b="0" l="0" r="0" t="0"/>
                <a:stretch/>
              </p:blipFill>
              <p:spPr>
                <a:xfrm>
                  <a:off x="3796224" y="1581936"/>
                  <a:ext cx="1288077" cy="1591517"/>
                </a:xfrm>
                <a:prstGeom prst="rect">
                  <a:avLst/>
                </a:prstGeom>
                <a:noFill/>
                <a:ln>
                  <a:noFill/>
                </a:ln>
              </p:spPr>
            </p:pic>
          </p:grpSp>
          <p:sp>
            <p:nvSpPr>
              <p:cNvPr id="446" name="Google Shape;446;p27"/>
              <p:cNvSpPr txBox="1"/>
              <p:nvPr/>
            </p:nvSpPr>
            <p:spPr>
              <a:xfrm>
                <a:off x="700758" y="3229250"/>
                <a:ext cx="4182600" cy="73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Old Standard TT"/>
                    <a:ea typeface="Old Standard TT"/>
                    <a:cs typeface="Old Standard TT"/>
                    <a:sym typeface="Old Standard TT"/>
                  </a:rPr>
                  <a:t>Neural Network </a:t>
                </a:r>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Old Standard TT"/>
                    <a:ea typeface="Old Standard TT"/>
                    <a:cs typeface="Old Standard TT"/>
                    <a:sym typeface="Old Standard TT"/>
                  </a:rPr>
                  <a:t>(NN)</a:t>
                </a:r>
                <a:endParaRPr b="0" i="0" sz="1800" u="none" cap="none" strike="noStrike">
                  <a:solidFill>
                    <a:srgbClr val="000000"/>
                  </a:solidFill>
                  <a:latin typeface="Old Standard TT"/>
                  <a:ea typeface="Old Standard TT"/>
                  <a:cs typeface="Old Standard TT"/>
                  <a:sym typeface="Old Standard TT"/>
                </a:endParaRPr>
              </a:p>
            </p:txBody>
          </p:sp>
        </p:grpSp>
        <p:sp>
          <p:nvSpPr>
            <p:cNvPr id="447" name="Google Shape;447;p27"/>
            <p:cNvSpPr txBox="1"/>
            <p:nvPr/>
          </p:nvSpPr>
          <p:spPr>
            <a:xfrm>
              <a:off x="700758" y="3229250"/>
              <a:ext cx="4182600" cy="73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Old Standard TT"/>
                  <a:ea typeface="Old Standard TT"/>
                  <a:cs typeface="Old Standard TT"/>
                  <a:sym typeface="Old Standard TT"/>
                </a:rPr>
                <a:t>Neural Network </a:t>
              </a:r>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Old Standard TT"/>
                  <a:ea typeface="Old Standard TT"/>
                  <a:cs typeface="Old Standard TT"/>
                  <a:sym typeface="Old Standard TT"/>
                </a:rPr>
                <a:t>(NN)</a:t>
              </a:r>
              <a:endParaRPr b="0" i="0" sz="1800" u="none" cap="none" strike="noStrike">
                <a:solidFill>
                  <a:srgbClr val="000000"/>
                </a:solidFill>
                <a:latin typeface="Old Standard TT"/>
                <a:ea typeface="Old Standard TT"/>
                <a:cs typeface="Old Standard TT"/>
                <a:sym typeface="Old Standard TT"/>
              </a:endParaRPr>
            </a:p>
          </p:txBody>
        </p:sp>
      </p:grpSp>
    </p:spTree>
  </p:cSld>
  <p:clrMapOvr>
    <a:masterClrMapping/>
  </p:clrMapOvr>
  <p:transition spd="med">
    <p:push/>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28"/>
          <p:cNvSpPr txBox="1"/>
          <p:nvPr/>
        </p:nvSpPr>
        <p:spPr>
          <a:xfrm>
            <a:off x="2379750" y="274025"/>
            <a:ext cx="4182600" cy="73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Old Standard TT"/>
                <a:ea typeface="Old Standard TT"/>
                <a:cs typeface="Old Standard TT"/>
                <a:sym typeface="Old Standard TT"/>
              </a:rPr>
              <a:t>Neural Network</a:t>
            </a:r>
            <a:endParaRPr b="0" i="0" sz="3000" u="none" cap="none" strike="noStrike">
              <a:solidFill>
                <a:srgbClr val="000000"/>
              </a:solidFill>
              <a:latin typeface="Old Standard TT"/>
              <a:ea typeface="Old Standard TT"/>
              <a:cs typeface="Old Standard TT"/>
              <a:sym typeface="Old Standard TT"/>
            </a:endParaRPr>
          </a:p>
        </p:txBody>
      </p:sp>
      <p:pic>
        <p:nvPicPr>
          <p:cNvPr id="453" name="Google Shape;453;p28"/>
          <p:cNvPicPr preferRelativeResize="0"/>
          <p:nvPr/>
        </p:nvPicPr>
        <p:blipFill rotWithShape="1">
          <a:blip r:embed="rId3">
            <a:alphaModFix/>
          </a:blip>
          <a:srcRect b="0" l="0" r="0" t="0"/>
          <a:stretch/>
        </p:blipFill>
        <p:spPr>
          <a:xfrm>
            <a:off x="157163" y="931275"/>
            <a:ext cx="8829675" cy="3695700"/>
          </a:xfrm>
          <a:prstGeom prst="rect">
            <a:avLst/>
          </a:prstGeom>
          <a:noFill/>
          <a:ln>
            <a:noFill/>
          </a:ln>
        </p:spPr>
      </p:pic>
    </p:spTree>
  </p:cSld>
  <p:clrMapOvr>
    <a:masterClrMapping/>
  </p:clrMapOvr>
  <p:transition spd="slow">
    <p:wipe dir="l"/>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29"/>
          <p:cNvSpPr txBox="1"/>
          <p:nvPr/>
        </p:nvSpPr>
        <p:spPr>
          <a:xfrm>
            <a:off x="2379750" y="274025"/>
            <a:ext cx="4182600" cy="73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Old Standard TT"/>
                <a:ea typeface="Old Standard TT"/>
                <a:cs typeface="Old Standard TT"/>
                <a:sym typeface="Old Standard TT"/>
              </a:rPr>
              <a:t>Neural Network</a:t>
            </a:r>
            <a:endParaRPr b="0" i="0" sz="3000" u="none" cap="none" strike="noStrike">
              <a:solidFill>
                <a:srgbClr val="000000"/>
              </a:solidFill>
              <a:latin typeface="Old Standard TT"/>
              <a:ea typeface="Old Standard TT"/>
              <a:cs typeface="Old Standard TT"/>
              <a:sym typeface="Old Standard TT"/>
            </a:endParaRPr>
          </a:p>
        </p:txBody>
      </p:sp>
      <p:pic>
        <p:nvPicPr>
          <p:cNvPr id="459" name="Google Shape;459;p29"/>
          <p:cNvPicPr preferRelativeResize="0"/>
          <p:nvPr/>
        </p:nvPicPr>
        <p:blipFill rotWithShape="1">
          <a:blip r:embed="rId3">
            <a:alphaModFix/>
          </a:blip>
          <a:srcRect b="0" l="0" r="0" t="0"/>
          <a:stretch/>
        </p:blipFill>
        <p:spPr>
          <a:xfrm>
            <a:off x="2174875" y="1301750"/>
            <a:ext cx="4591050" cy="2857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
          <p:cNvSpPr txBox="1"/>
          <p:nvPr>
            <p:ph type="title"/>
          </p:nvPr>
        </p:nvSpPr>
        <p:spPr>
          <a:xfrm>
            <a:off x="311700" y="2926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The UCI MSBA Team</a:t>
            </a:r>
            <a:endParaRPr/>
          </a:p>
        </p:txBody>
      </p:sp>
      <p:grpSp>
        <p:nvGrpSpPr>
          <p:cNvPr id="206" name="Google Shape;206;p3"/>
          <p:cNvGrpSpPr/>
          <p:nvPr/>
        </p:nvGrpSpPr>
        <p:grpSpPr>
          <a:xfrm>
            <a:off x="1347325" y="1111325"/>
            <a:ext cx="1285800" cy="1801800"/>
            <a:chOff x="1347325" y="1111325"/>
            <a:chExt cx="1285800" cy="1801800"/>
          </a:xfrm>
        </p:grpSpPr>
        <p:pic>
          <p:nvPicPr>
            <p:cNvPr id="207" name="Google Shape;207;p3"/>
            <p:cNvPicPr preferRelativeResize="0"/>
            <p:nvPr/>
          </p:nvPicPr>
          <p:blipFill rotWithShape="1">
            <a:blip r:embed="rId3">
              <a:alphaModFix/>
            </a:blip>
            <a:srcRect b="0" l="0" r="0" t="0"/>
            <a:stretch/>
          </p:blipFill>
          <p:spPr>
            <a:xfrm>
              <a:off x="1347325" y="1111325"/>
              <a:ext cx="1285800" cy="1463100"/>
            </a:xfrm>
            <a:prstGeom prst="roundRect">
              <a:avLst>
                <a:gd fmla="val 16667" name="adj"/>
              </a:avLst>
            </a:prstGeom>
            <a:noFill/>
            <a:ln>
              <a:noFill/>
            </a:ln>
          </p:spPr>
        </p:pic>
        <p:sp>
          <p:nvSpPr>
            <p:cNvPr id="208" name="Google Shape;208;p3"/>
            <p:cNvSpPr txBox="1"/>
            <p:nvPr/>
          </p:nvSpPr>
          <p:spPr>
            <a:xfrm>
              <a:off x="1395325" y="2574425"/>
              <a:ext cx="11898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Adam Toy</a:t>
              </a:r>
              <a:endParaRPr b="0" i="0" sz="1400" u="none" cap="none" strike="noStrike">
                <a:solidFill>
                  <a:srgbClr val="000000"/>
                </a:solidFill>
                <a:latin typeface="Old Standard TT"/>
                <a:ea typeface="Old Standard TT"/>
                <a:cs typeface="Old Standard TT"/>
                <a:sym typeface="Old Standard TT"/>
              </a:endParaRPr>
            </a:p>
          </p:txBody>
        </p:sp>
      </p:grpSp>
      <p:grpSp>
        <p:nvGrpSpPr>
          <p:cNvPr id="209" name="Google Shape;209;p3"/>
          <p:cNvGrpSpPr/>
          <p:nvPr/>
        </p:nvGrpSpPr>
        <p:grpSpPr>
          <a:xfrm>
            <a:off x="1347325" y="3065475"/>
            <a:ext cx="1333800" cy="1805400"/>
            <a:chOff x="1347325" y="3065475"/>
            <a:chExt cx="1333800" cy="1805400"/>
          </a:xfrm>
        </p:grpSpPr>
        <p:pic>
          <p:nvPicPr>
            <p:cNvPr id="210" name="Google Shape;210;p3"/>
            <p:cNvPicPr preferRelativeResize="0"/>
            <p:nvPr/>
          </p:nvPicPr>
          <p:blipFill rotWithShape="1">
            <a:blip r:embed="rId4">
              <a:alphaModFix/>
            </a:blip>
            <a:srcRect b="0" l="0" r="0" t="0"/>
            <a:stretch/>
          </p:blipFill>
          <p:spPr>
            <a:xfrm>
              <a:off x="1347325" y="3065475"/>
              <a:ext cx="1285800" cy="1466700"/>
            </a:xfrm>
            <a:prstGeom prst="roundRect">
              <a:avLst>
                <a:gd fmla="val 16667" name="adj"/>
              </a:avLst>
            </a:prstGeom>
            <a:noFill/>
            <a:ln>
              <a:noFill/>
            </a:ln>
          </p:spPr>
        </p:pic>
        <p:sp>
          <p:nvSpPr>
            <p:cNvPr id="211" name="Google Shape;211;p3"/>
            <p:cNvSpPr txBox="1"/>
            <p:nvPr/>
          </p:nvSpPr>
          <p:spPr>
            <a:xfrm>
              <a:off x="1395325" y="4532175"/>
              <a:ext cx="12858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Luis Acevedo</a:t>
              </a:r>
              <a:endParaRPr b="0" i="0" sz="1400" u="none" cap="none" strike="noStrike">
                <a:solidFill>
                  <a:srgbClr val="000000"/>
                </a:solidFill>
                <a:latin typeface="Old Standard TT"/>
                <a:ea typeface="Old Standard TT"/>
                <a:cs typeface="Old Standard TT"/>
                <a:sym typeface="Old Standard TT"/>
              </a:endParaRPr>
            </a:p>
          </p:txBody>
        </p:sp>
      </p:grpSp>
      <p:grpSp>
        <p:nvGrpSpPr>
          <p:cNvPr id="212" name="Google Shape;212;p3"/>
          <p:cNvGrpSpPr/>
          <p:nvPr/>
        </p:nvGrpSpPr>
        <p:grpSpPr>
          <a:xfrm>
            <a:off x="3876100" y="1111325"/>
            <a:ext cx="1285800" cy="1815115"/>
            <a:chOff x="3876100" y="1111325"/>
            <a:chExt cx="1285800" cy="1815115"/>
          </a:xfrm>
        </p:grpSpPr>
        <p:pic>
          <p:nvPicPr>
            <p:cNvPr id="213" name="Google Shape;213;p3"/>
            <p:cNvPicPr preferRelativeResize="0"/>
            <p:nvPr/>
          </p:nvPicPr>
          <p:blipFill rotWithShape="1">
            <a:blip r:embed="rId5">
              <a:alphaModFix/>
            </a:blip>
            <a:srcRect b="0" l="0" r="0" t="0"/>
            <a:stretch/>
          </p:blipFill>
          <p:spPr>
            <a:xfrm>
              <a:off x="3876100" y="1111325"/>
              <a:ext cx="1285800" cy="1463100"/>
            </a:xfrm>
            <a:prstGeom prst="roundRect">
              <a:avLst>
                <a:gd fmla="val 16667" name="adj"/>
              </a:avLst>
            </a:prstGeom>
            <a:noFill/>
            <a:ln>
              <a:noFill/>
            </a:ln>
          </p:spPr>
        </p:pic>
        <p:sp>
          <p:nvSpPr>
            <p:cNvPr id="214" name="Google Shape;214;p3"/>
            <p:cNvSpPr txBox="1"/>
            <p:nvPr/>
          </p:nvSpPr>
          <p:spPr>
            <a:xfrm>
              <a:off x="3924100" y="2587740"/>
              <a:ext cx="11898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Kevin Pla</a:t>
              </a:r>
              <a:endParaRPr b="0" i="0" sz="1400" u="none" cap="none" strike="noStrike">
                <a:solidFill>
                  <a:srgbClr val="000000"/>
                </a:solidFill>
                <a:latin typeface="Old Standard TT"/>
                <a:ea typeface="Old Standard TT"/>
                <a:cs typeface="Old Standard TT"/>
                <a:sym typeface="Old Standard TT"/>
              </a:endParaRPr>
            </a:p>
          </p:txBody>
        </p:sp>
      </p:grpSp>
      <p:grpSp>
        <p:nvGrpSpPr>
          <p:cNvPr id="215" name="Google Shape;215;p3"/>
          <p:cNvGrpSpPr/>
          <p:nvPr/>
        </p:nvGrpSpPr>
        <p:grpSpPr>
          <a:xfrm>
            <a:off x="6303225" y="1111325"/>
            <a:ext cx="1285800" cy="1801800"/>
            <a:chOff x="6300475" y="1111325"/>
            <a:chExt cx="1285800" cy="1801800"/>
          </a:xfrm>
        </p:grpSpPr>
        <p:pic>
          <p:nvPicPr>
            <p:cNvPr id="216" name="Google Shape;216;p3"/>
            <p:cNvPicPr preferRelativeResize="0"/>
            <p:nvPr/>
          </p:nvPicPr>
          <p:blipFill rotWithShape="1">
            <a:blip r:embed="rId6">
              <a:alphaModFix/>
            </a:blip>
            <a:srcRect b="0" l="0" r="0" t="0"/>
            <a:stretch/>
          </p:blipFill>
          <p:spPr>
            <a:xfrm>
              <a:off x="6300475" y="1111325"/>
              <a:ext cx="1285800" cy="1463100"/>
            </a:xfrm>
            <a:prstGeom prst="roundRect">
              <a:avLst>
                <a:gd fmla="val 16667" name="adj"/>
              </a:avLst>
            </a:prstGeom>
            <a:noFill/>
            <a:ln>
              <a:noFill/>
            </a:ln>
          </p:spPr>
        </p:pic>
        <p:sp>
          <p:nvSpPr>
            <p:cNvPr id="217" name="Google Shape;217;p3"/>
            <p:cNvSpPr txBox="1"/>
            <p:nvPr/>
          </p:nvSpPr>
          <p:spPr>
            <a:xfrm>
              <a:off x="6348475" y="2574425"/>
              <a:ext cx="11898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Ryan Luu</a:t>
              </a:r>
              <a:endParaRPr b="0" i="0" sz="1400" u="none" cap="none" strike="noStrike">
                <a:solidFill>
                  <a:srgbClr val="000000"/>
                </a:solidFill>
                <a:latin typeface="Old Standard TT"/>
                <a:ea typeface="Old Standard TT"/>
                <a:cs typeface="Old Standard TT"/>
                <a:sym typeface="Old Standard TT"/>
              </a:endParaRPr>
            </a:p>
          </p:txBody>
        </p:sp>
      </p:grpSp>
      <p:grpSp>
        <p:nvGrpSpPr>
          <p:cNvPr id="218" name="Google Shape;218;p3"/>
          <p:cNvGrpSpPr/>
          <p:nvPr/>
        </p:nvGrpSpPr>
        <p:grpSpPr>
          <a:xfrm>
            <a:off x="3825250" y="3065475"/>
            <a:ext cx="1387500" cy="1805400"/>
            <a:chOff x="3825250" y="3065475"/>
            <a:chExt cx="1387500" cy="1805400"/>
          </a:xfrm>
        </p:grpSpPr>
        <p:pic>
          <p:nvPicPr>
            <p:cNvPr id="219" name="Google Shape;219;p3"/>
            <p:cNvPicPr preferRelativeResize="0"/>
            <p:nvPr/>
          </p:nvPicPr>
          <p:blipFill rotWithShape="1">
            <a:blip r:embed="rId7">
              <a:alphaModFix/>
            </a:blip>
            <a:srcRect b="0" l="0" r="0" t="0"/>
            <a:stretch/>
          </p:blipFill>
          <p:spPr>
            <a:xfrm>
              <a:off x="3876100" y="3065475"/>
              <a:ext cx="1285800" cy="1466700"/>
            </a:xfrm>
            <a:prstGeom prst="roundRect">
              <a:avLst>
                <a:gd fmla="val 16667" name="adj"/>
              </a:avLst>
            </a:prstGeom>
            <a:noFill/>
            <a:ln>
              <a:noFill/>
            </a:ln>
          </p:spPr>
        </p:pic>
        <p:sp>
          <p:nvSpPr>
            <p:cNvPr id="220" name="Google Shape;220;p3"/>
            <p:cNvSpPr txBox="1"/>
            <p:nvPr/>
          </p:nvSpPr>
          <p:spPr>
            <a:xfrm>
              <a:off x="3825250" y="4532175"/>
              <a:ext cx="13875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JT Sarmento</a:t>
              </a:r>
              <a:endParaRPr b="0" i="0" sz="1400" u="none" cap="none" strike="noStrike">
                <a:solidFill>
                  <a:srgbClr val="000000"/>
                </a:solidFill>
                <a:latin typeface="Old Standard TT"/>
                <a:ea typeface="Old Standard TT"/>
                <a:cs typeface="Old Standard TT"/>
                <a:sym typeface="Old Standard TT"/>
              </a:endParaRPr>
            </a:p>
          </p:txBody>
        </p:sp>
      </p:grpSp>
      <p:grpSp>
        <p:nvGrpSpPr>
          <p:cNvPr id="221" name="Google Shape;221;p3"/>
          <p:cNvGrpSpPr/>
          <p:nvPr/>
        </p:nvGrpSpPr>
        <p:grpSpPr>
          <a:xfrm>
            <a:off x="6303225" y="3017525"/>
            <a:ext cx="1387500" cy="1856700"/>
            <a:chOff x="6303225" y="3017525"/>
            <a:chExt cx="1387500" cy="1856700"/>
          </a:xfrm>
        </p:grpSpPr>
        <p:pic>
          <p:nvPicPr>
            <p:cNvPr id="222" name="Google Shape;222;p3"/>
            <p:cNvPicPr preferRelativeResize="0"/>
            <p:nvPr/>
          </p:nvPicPr>
          <p:blipFill rotWithShape="1">
            <a:blip r:embed="rId8">
              <a:alphaModFix/>
            </a:blip>
            <a:srcRect b="0" l="0" r="0" t="0"/>
            <a:stretch/>
          </p:blipFill>
          <p:spPr>
            <a:xfrm>
              <a:off x="6356875" y="3017525"/>
              <a:ext cx="1285800" cy="1466700"/>
            </a:xfrm>
            <a:prstGeom prst="roundRect">
              <a:avLst>
                <a:gd fmla="val 16667" name="adj"/>
              </a:avLst>
            </a:prstGeom>
            <a:noFill/>
            <a:ln>
              <a:noFill/>
            </a:ln>
          </p:spPr>
        </p:pic>
        <p:sp>
          <p:nvSpPr>
            <p:cNvPr id="223" name="Google Shape;223;p3"/>
            <p:cNvSpPr txBox="1"/>
            <p:nvPr/>
          </p:nvSpPr>
          <p:spPr>
            <a:xfrm>
              <a:off x="6303225" y="4535525"/>
              <a:ext cx="13875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Rijul Banerjee</a:t>
              </a:r>
              <a:endParaRPr b="0" i="0" sz="1400" u="none" cap="none" strike="noStrike">
                <a:solidFill>
                  <a:srgbClr val="000000"/>
                </a:solidFill>
                <a:latin typeface="Old Standard TT"/>
                <a:ea typeface="Old Standard TT"/>
                <a:cs typeface="Old Standard TT"/>
                <a:sym typeface="Old Standard TT"/>
              </a:endParaRPr>
            </a:p>
          </p:txBody>
        </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500"/>
                                        <p:tgtEl>
                                          <p:spTgt spid="20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5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30"/>
          <p:cNvSpPr txBox="1"/>
          <p:nvPr/>
        </p:nvSpPr>
        <p:spPr>
          <a:xfrm>
            <a:off x="2379750" y="274025"/>
            <a:ext cx="4182600" cy="73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Old Standard TT"/>
                <a:ea typeface="Old Standard TT"/>
                <a:cs typeface="Old Standard TT"/>
                <a:sym typeface="Old Standard TT"/>
              </a:rPr>
              <a:t>Neural Network</a:t>
            </a:r>
            <a:endParaRPr b="0" i="0" sz="3000" u="none" cap="none" strike="noStrike">
              <a:solidFill>
                <a:srgbClr val="000000"/>
              </a:solidFill>
              <a:latin typeface="Old Standard TT"/>
              <a:ea typeface="Old Standard TT"/>
              <a:cs typeface="Old Standard TT"/>
              <a:sym typeface="Old Standard TT"/>
            </a:endParaRPr>
          </a:p>
        </p:txBody>
      </p:sp>
      <p:pic>
        <p:nvPicPr>
          <p:cNvPr id="465" name="Google Shape;465;p30"/>
          <p:cNvPicPr preferRelativeResize="0"/>
          <p:nvPr/>
        </p:nvPicPr>
        <p:blipFill rotWithShape="1">
          <a:blip r:embed="rId3">
            <a:alphaModFix/>
          </a:blip>
          <a:srcRect b="0" l="0" r="0" t="0"/>
          <a:stretch/>
        </p:blipFill>
        <p:spPr>
          <a:xfrm>
            <a:off x="2174875" y="1301750"/>
            <a:ext cx="4591050" cy="2857500"/>
          </a:xfrm>
          <a:prstGeom prst="rect">
            <a:avLst/>
          </a:prstGeom>
          <a:noFill/>
          <a:ln>
            <a:noFill/>
          </a:ln>
        </p:spPr>
      </p:pic>
      <p:sp>
        <p:nvSpPr>
          <p:cNvPr id="466" name="Google Shape;466;p30"/>
          <p:cNvSpPr/>
          <p:nvPr/>
        </p:nvSpPr>
        <p:spPr>
          <a:xfrm>
            <a:off x="3640172" y="2863340"/>
            <a:ext cx="671524" cy="360422"/>
          </a:xfrm>
          <a:prstGeom prst="ellipse">
            <a:avLst/>
          </a:prstGeom>
          <a:noFill/>
          <a:ln cap="flat" cmpd="sng" w="25400">
            <a:solidFill>
              <a:srgbClr val="ED35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pic>
        <p:nvPicPr>
          <p:cNvPr id="471" name="Google Shape;471;p31"/>
          <p:cNvPicPr preferRelativeResize="0"/>
          <p:nvPr/>
        </p:nvPicPr>
        <p:blipFill rotWithShape="1">
          <a:blip r:embed="rId3">
            <a:alphaModFix/>
          </a:blip>
          <a:srcRect b="0" l="0" r="0" t="0"/>
          <a:stretch/>
        </p:blipFill>
        <p:spPr>
          <a:xfrm>
            <a:off x="3054060" y="466684"/>
            <a:ext cx="5953086" cy="4313995"/>
          </a:xfrm>
          <a:prstGeom prst="rect">
            <a:avLst/>
          </a:prstGeom>
          <a:noFill/>
          <a:ln cap="flat" cmpd="sng" w="9525">
            <a:solidFill>
              <a:schemeClr val="dk1"/>
            </a:solidFill>
            <a:prstDash val="solid"/>
            <a:round/>
            <a:headEnd len="sm" w="sm" type="none"/>
            <a:tailEnd len="sm" w="sm" type="none"/>
          </a:ln>
        </p:spPr>
      </p:pic>
      <p:sp>
        <p:nvSpPr>
          <p:cNvPr id="472" name="Google Shape;472;p31"/>
          <p:cNvSpPr txBox="1"/>
          <p:nvPr>
            <p:ph type="title"/>
          </p:nvPr>
        </p:nvSpPr>
        <p:spPr>
          <a:xfrm>
            <a:off x="-59692" y="1301657"/>
            <a:ext cx="2987100" cy="254018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1"/>
              </a:buClr>
              <a:buSzPts val="4000"/>
              <a:buNone/>
            </a:pPr>
            <a:r>
              <a:rPr lang="en-US" sz="3200"/>
              <a:t>Uneven case distribution interferes with Model Accuracy</a:t>
            </a:r>
            <a:endParaRPr/>
          </a:p>
        </p:txBody>
      </p:sp>
      <p:sp>
        <p:nvSpPr>
          <p:cNvPr id="473" name="Google Shape;473;p31"/>
          <p:cNvSpPr txBox="1"/>
          <p:nvPr>
            <p:ph idx="1" type="subTitle"/>
          </p:nvPr>
        </p:nvSpPr>
        <p:spPr>
          <a:xfrm>
            <a:off x="108572" y="4257143"/>
            <a:ext cx="2696100" cy="850800"/>
          </a:xfrm>
          <a:prstGeom prst="rect">
            <a:avLst/>
          </a:prstGeom>
          <a:noFill/>
          <a:ln>
            <a:noFill/>
          </a:ln>
        </p:spPr>
        <p:txBody>
          <a:bodyPr anchorCtr="0" anchor="ctr" bIns="91425" lIns="91425" spcFirstLastPara="1" rIns="91425" wrap="square" tIns="91425">
            <a:noAutofit/>
          </a:bodyPr>
          <a:lstStyle/>
          <a:p>
            <a:pPr indent="-342900" lvl="0" marL="457200" rtl="0" algn="ctr">
              <a:lnSpc>
                <a:spcPct val="100000"/>
              </a:lnSpc>
              <a:spcBef>
                <a:spcPts val="0"/>
              </a:spcBef>
              <a:spcAft>
                <a:spcPts val="0"/>
              </a:spcAft>
              <a:buClr>
                <a:schemeClr val="accent1"/>
              </a:buClr>
              <a:buSzPts val="2100"/>
              <a:buNone/>
            </a:pPr>
            <a:r>
              <a:rPr i="1" lang="en-US" sz="1600"/>
              <a:t>- Smote</a:t>
            </a:r>
            <a:endParaRPr/>
          </a:p>
          <a:p>
            <a:pPr indent="-342900" lvl="0" marL="457200" rtl="0" algn="ctr">
              <a:lnSpc>
                <a:spcPct val="100000"/>
              </a:lnSpc>
              <a:spcBef>
                <a:spcPts val="0"/>
              </a:spcBef>
              <a:spcAft>
                <a:spcPts val="0"/>
              </a:spcAft>
              <a:buClr>
                <a:schemeClr val="accent1"/>
              </a:buClr>
              <a:buSzPts val="2100"/>
              <a:buNone/>
            </a:pPr>
            <a:r>
              <a:rPr i="1" lang="en-US" sz="1600"/>
              <a:t>- Near-Miss</a:t>
            </a:r>
            <a:endParaRPr/>
          </a:p>
        </p:txBody>
      </p:sp>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pic>
        <p:nvPicPr>
          <p:cNvPr id="478" name="Google Shape;478;p32"/>
          <p:cNvPicPr preferRelativeResize="0"/>
          <p:nvPr/>
        </p:nvPicPr>
        <p:blipFill rotWithShape="1">
          <a:blip r:embed="rId3">
            <a:alphaModFix/>
          </a:blip>
          <a:srcRect b="0" l="0" r="0" t="0"/>
          <a:stretch/>
        </p:blipFill>
        <p:spPr>
          <a:xfrm>
            <a:off x="3054060" y="466684"/>
            <a:ext cx="5953086" cy="4313995"/>
          </a:xfrm>
          <a:prstGeom prst="rect">
            <a:avLst/>
          </a:prstGeom>
          <a:noFill/>
          <a:ln cap="flat" cmpd="sng" w="9525">
            <a:solidFill>
              <a:schemeClr val="dk1"/>
            </a:solidFill>
            <a:prstDash val="solid"/>
            <a:round/>
            <a:headEnd len="sm" w="sm" type="none"/>
            <a:tailEnd len="sm" w="sm" type="none"/>
          </a:ln>
        </p:spPr>
      </p:pic>
      <p:sp>
        <p:nvSpPr>
          <p:cNvPr id="479" name="Google Shape;479;p32"/>
          <p:cNvSpPr txBox="1"/>
          <p:nvPr>
            <p:ph type="title"/>
          </p:nvPr>
        </p:nvSpPr>
        <p:spPr>
          <a:xfrm>
            <a:off x="-59692" y="1301657"/>
            <a:ext cx="2987100" cy="254018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1"/>
              </a:buClr>
              <a:buSzPts val="4000"/>
              <a:buNone/>
            </a:pPr>
            <a:r>
              <a:rPr lang="en-US" sz="3200"/>
              <a:t>Uneven case distribution interferes with Model Accuracy</a:t>
            </a:r>
            <a:endParaRPr/>
          </a:p>
        </p:txBody>
      </p:sp>
      <p:sp>
        <p:nvSpPr>
          <p:cNvPr id="480" name="Google Shape;480;p32"/>
          <p:cNvSpPr txBox="1"/>
          <p:nvPr>
            <p:ph idx="1" type="subTitle"/>
          </p:nvPr>
        </p:nvSpPr>
        <p:spPr>
          <a:xfrm>
            <a:off x="108572" y="4257143"/>
            <a:ext cx="2696100" cy="850800"/>
          </a:xfrm>
          <a:prstGeom prst="rect">
            <a:avLst/>
          </a:prstGeom>
          <a:noFill/>
          <a:ln>
            <a:noFill/>
          </a:ln>
        </p:spPr>
        <p:txBody>
          <a:bodyPr anchorCtr="0" anchor="ctr" bIns="91425" lIns="91425" spcFirstLastPara="1" rIns="91425" wrap="square" tIns="91425">
            <a:noAutofit/>
          </a:bodyPr>
          <a:lstStyle/>
          <a:p>
            <a:pPr indent="-342900" lvl="0" marL="457200" rtl="0" algn="ctr">
              <a:lnSpc>
                <a:spcPct val="100000"/>
              </a:lnSpc>
              <a:spcBef>
                <a:spcPts val="0"/>
              </a:spcBef>
              <a:spcAft>
                <a:spcPts val="0"/>
              </a:spcAft>
              <a:buClr>
                <a:schemeClr val="accent1"/>
              </a:buClr>
              <a:buSzPts val="2100"/>
              <a:buNone/>
            </a:pPr>
            <a:r>
              <a:rPr i="1" lang="en-US" sz="1600"/>
              <a:t>- Smote</a:t>
            </a:r>
            <a:endParaRPr/>
          </a:p>
          <a:p>
            <a:pPr indent="-342900" lvl="0" marL="457200" rtl="0" algn="ctr">
              <a:lnSpc>
                <a:spcPct val="100000"/>
              </a:lnSpc>
              <a:spcBef>
                <a:spcPts val="0"/>
              </a:spcBef>
              <a:spcAft>
                <a:spcPts val="0"/>
              </a:spcAft>
              <a:buClr>
                <a:schemeClr val="accent1"/>
              </a:buClr>
              <a:buSzPts val="2100"/>
              <a:buNone/>
            </a:pPr>
            <a:r>
              <a:rPr i="1" lang="en-US" sz="1600"/>
              <a:t>- Near-Miss</a:t>
            </a:r>
            <a:endParaRPr/>
          </a:p>
        </p:txBody>
      </p:sp>
      <p:sp>
        <p:nvSpPr>
          <p:cNvPr id="481" name="Google Shape;481;p32"/>
          <p:cNvSpPr txBox="1"/>
          <p:nvPr/>
        </p:nvSpPr>
        <p:spPr>
          <a:xfrm>
            <a:off x="8676789" y="727515"/>
            <a:ext cx="27696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0</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2" name="Google Shape;482;p32"/>
          <p:cNvSpPr txBox="1"/>
          <p:nvPr/>
        </p:nvSpPr>
        <p:spPr>
          <a:xfrm>
            <a:off x="6104330" y="1301657"/>
            <a:ext cx="27696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3" name="Google Shape;483;p32"/>
          <p:cNvSpPr txBox="1"/>
          <p:nvPr/>
        </p:nvSpPr>
        <p:spPr>
          <a:xfrm>
            <a:off x="6104330" y="1871632"/>
            <a:ext cx="27696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4" name="Google Shape;484;p32"/>
          <p:cNvSpPr txBox="1"/>
          <p:nvPr/>
        </p:nvSpPr>
        <p:spPr>
          <a:xfrm>
            <a:off x="4824109" y="2394852"/>
            <a:ext cx="27696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3</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5" name="Google Shape;485;p32"/>
          <p:cNvSpPr txBox="1"/>
          <p:nvPr/>
        </p:nvSpPr>
        <p:spPr>
          <a:xfrm>
            <a:off x="4825268" y="2950853"/>
            <a:ext cx="27696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6</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6" name="Google Shape;486;p32"/>
          <p:cNvSpPr txBox="1"/>
          <p:nvPr/>
        </p:nvSpPr>
        <p:spPr>
          <a:xfrm>
            <a:off x="4824109" y="3474073"/>
            <a:ext cx="27696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5</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7" name="Google Shape;487;p32"/>
          <p:cNvSpPr txBox="1"/>
          <p:nvPr/>
        </p:nvSpPr>
        <p:spPr>
          <a:xfrm>
            <a:off x="4824109" y="4062855"/>
            <a:ext cx="27696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4</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33"/>
          <p:cNvSpPr txBox="1"/>
          <p:nvPr>
            <p:ph type="title"/>
          </p:nvPr>
        </p:nvSpPr>
        <p:spPr>
          <a:xfrm>
            <a:off x="-59692" y="1301657"/>
            <a:ext cx="2987100" cy="254018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1"/>
              </a:buClr>
              <a:buSzPts val="4000"/>
              <a:buNone/>
            </a:pPr>
            <a:r>
              <a:rPr lang="en-US" sz="3200"/>
              <a:t>Uneven case distribution interferes with Model Accuracy</a:t>
            </a:r>
            <a:endParaRPr/>
          </a:p>
        </p:txBody>
      </p:sp>
      <p:sp>
        <p:nvSpPr>
          <p:cNvPr id="493" name="Google Shape;493;p33"/>
          <p:cNvSpPr txBox="1"/>
          <p:nvPr>
            <p:ph idx="1" type="subTitle"/>
          </p:nvPr>
        </p:nvSpPr>
        <p:spPr>
          <a:xfrm>
            <a:off x="108572" y="4257143"/>
            <a:ext cx="2696100" cy="850800"/>
          </a:xfrm>
          <a:prstGeom prst="rect">
            <a:avLst/>
          </a:prstGeom>
          <a:noFill/>
          <a:ln>
            <a:noFill/>
          </a:ln>
        </p:spPr>
        <p:txBody>
          <a:bodyPr anchorCtr="0" anchor="ctr" bIns="91425" lIns="91425" spcFirstLastPara="1" rIns="91425" wrap="square" tIns="91425">
            <a:noAutofit/>
          </a:bodyPr>
          <a:lstStyle/>
          <a:p>
            <a:pPr indent="-342900" lvl="0" marL="457200" rtl="0" algn="ctr">
              <a:lnSpc>
                <a:spcPct val="100000"/>
              </a:lnSpc>
              <a:spcBef>
                <a:spcPts val="0"/>
              </a:spcBef>
              <a:spcAft>
                <a:spcPts val="0"/>
              </a:spcAft>
              <a:buClr>
                <a:schemeClr val="accent1"/>
              </a:buClr>
              <a:buSzPts val="2100"/>
              <a:buNone/>
            </a:pPr>
            <a:r>
              <a:rPr i="1" lang="en-US" sz="1600"/>
              <a:t>- Smote</a:t>
            </a:r>
            <a:endParaRPr/>
          </a:p>
          <a:p>
            <a:pPr indent="-342900" lvl="0" marL="457200" rtl="0" algn="ctr">
              <a:lnSpc>
                <a:spcPct val="100000"/>
              </a:lnSpc>
              <a:spcBef>
                <a:spcPts val="0"/>
              </a:spcBef>
              <a:spcAft>
                <a:spcPts val="0"/>
              </a:spcAft>
              <a:buClr>
                <a:schemeClr val="accent1"/>
              </a:buClr>
              <a:buSzPts val="2100"/>
              <a:buNone/>
            </a:pPr>
            <a:r>
              <a:rPr i="1" lang="en-US" sz="1600"/>
              <a:t>- Near-Miss</a:t>
            </a:r>
            <a:endParaRPr/>
          </a:p>
        </p:txBody>
      </p:sp>
      <p:sp>
        <p:nvSpPr>
          <p:cNvPr id="494" name="Google Shape;494;p33"/>
          <p:cNvSpPr txBox="1"/>
          <p:nvPr/>
        </p:nvSpPr>
        <p:spPr>
          <a:xfrm>
            <a:off x="4572000" y="1809455"/>
            <a:ext cx="3118842" cy="76229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Old Standard TT"/>
                <a:ea typeface="Old Standard TT"/>
                <a:cs typeface="Old Standard TT"/>
                <a:sym typeface="Old Standard TT"/>
              </a:rPr>
              <a:t>SMOTE</a:t>
            </a:r>
            <a:endParaRPr b="0" i="0" sz="4800" u="none" cap="none" strike="noStrike">
              <a:solidFill>
                <a:srgbClr val="000000"/>
              </a:solidFill>
              <a:latin typeface="Old Standard TT"/>
              <a:ea typeface="Old Standard TT"/>
              <a:cs typeface="Old Standard TT"/>
              <a:sym typeface="Old Standard T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34"/>
          <p:cNvSpPr txBox="1"/>
          <p:nvPr>
            <p:ph type="title"/>
          </p:nvPr>
        </p:nvSpPr>
        <p:spPr>
          <a:xfrm>
            <a:off x="-59692" y="1301657"/>
            <a:ext cx="2987100" cy="254018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1"/>
              </a:buClr>
              <a:buSzPts val="4000"/>
              <a:buNone/>
            </a:pPr>
            <a:r>
              <a:rPr lang="en-US" sz="3200"/>
              <a:t>Uneven case distribution interferes with Model Accuracy</a:t>
            </a:r>
            <a:endParaRPr/>
          </a:p>
        </p:txBody>
      </p:sp>
      <p:sp>
        <p:nvSpPr>
          <p:cNvPr id="500" name="Google Shape;500;p34"/>
          <p:cNvSpPr txBox="1"/>
          <p:nvPr>
            <p:ph idx="1" type="subTitle"/>
          </p:nvPr>
        </p:nvSpPr>
        <p:spPr>
          <a:xfrm>
            <a:off x="108572" y="4257143"/>
            <a:ext cx="2696100" cy="850800"/>
          </a:xfrm>
          <a:prstGeom prst="rect">
            <a:avLst/>
          </a:prstGeom>
          <a:noFill/>
          <a:ln>
            <a:noFill/>
          </a:ln>
        </p:spPr>
        <p:txBody>
          <a:bodyPr anchorCtr="0" anchor="ctr" bIns="91425" lIns="91425" spcFirstLastPara="1" rIns="91425" wrap="square" tIns="91425">
            <a:noAutofit/>
          </a:bodyPr>
          <a:lstStyle/>
          <a:p>
            <a:pPr indent="-342900" lvl="0" marL="457200" rtl="0" algn="ctr">
              <a:lnSpc>
                <a:spcPct val="100000"/>
              </a:lnSpc>
              <a:spcBef>
                <a:spcPts val="0"/>
              </a:spcBef>
              <a:spcAft>
                <a:spcPts val="0"/>
              </a:spcAft>
              <a:buClr>
                <a:schemeClr val="accent1"/>
              </a:buClr>
              <a:buSzPts val="2100"/>
              <a:buNone/>
            </a:pPr>
            <a:r>
              <a:rPr i="1" lang="en-US" sz="1600"/>
              <a:t>- Smote</a:t>
            </a:r>
            <a:endParaRPr/>
          </a:p>
          <a:p>
            <a:pPr indent="-342900" lvl="0" marL="457200" rtl="0" algn="ctr">
              <a:lnSpc>
                <a:spcPct val="100000"/>
              </a:lnSpc>
              <a:spcBef>
                <a:spcPts val="0"/>
              </a:spcBef>
              <a:spcAft>
                <a:spcPts val="0"/>
              </a:spcAft>
              <a:buClr>
                <a:schemeClr val="accent1"/>
              </a:buClr>
              <a:buSzPts val="2100"/>
              <a:buNone/>
            </a:pPr>
            <a:r>
              <a:rPr i="1" lang="en-US" sz="1600"/>
              <a:t>- Near-Miss</a:t>
            </a:r>
            <a:endParaRPr/>
          </a:p>
        </p:txBody>
      </p:sp>
      <p:sp>
        <p:nvSpPr>
          <p:cNvPr id="501" name="Google Shape;501;p34"/>
          <p:cNvSpPr txBox="1"/>
          <p:nvPr/>
        </p:nvSpPr>
        <p:spPr>
          <a:xfrm>
            <a:off x="4214568" y="1115079"/>
            <a:ext cx="3118842" cy="76229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Old Standard TT"/>
                <a:ea typeface="Old Standard TT"/>
                <a:cs typeface="Old Standard TT"/>
                <a:sym typeface="Old Standard TT"/>
              </a:rPr>
              <a:t>SMOTE</a:t>
            </a:r>
            <a:endParaRPr b="0" i="0" sz="3000" u="none" cap="none" strike="noStrike">
              <a:solidFill>
                <a:srgbClr val="000000"/>
              </a:solidFill>
              <a:latin typeface="Old Standard TT"/>
              <a:ea typeface="Old Standard TT"/>
              <a:cs typeface="Old Standard TT"/>
              <a:sym typeface="Old Standard TT"/>
            </a:endParaRPr>
          </a:p>
        </p:txBody>
      </p:sp>
      <p:pic>
        <p:nvPicPr>
          <p:cNvPr id="502" name="Google Shape;502;p34"/>
          <p:cNvPicPr preferRelativeResize="0"/>
          <p:nvPr/>
        </p:nvPicPr>
        <p:blipFill rotWithShape="1">
          <a:blip r:embed="rId3">
            <a:alphaModFix/>
          </a:blip>
          <a:srcRect b="0" l="0" r="0" t="0"/>
          <a:stretch/>
        </p:blipFill>
        <p:spPr>
          <a:xfrm>
            <a:off x="4328381" y="1933506"/>
            <a:ext cx="2891216" cy="177782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35"/>
          <p:cNvSpPr txBox="1"/>
          <p:nvPr>
            <p:ph type="title"/>
          </p:nvPr>
        </p:nvSpPr>
        <p:spPr>
          <a:xfrm>
            <a:off x="-59692" y="1301657"/>
            <a:ext cx="2987100" cy="254018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1"/>
              </a:buClr>
              <a:buSzPts val="4000"/>
              <a:buNone/>
            </a:pPr>
            <a:r>
              <a:rPr lang="en-US" sz="3200"/>
              <a:t>Uneven case distribution interferes with Model Accuracy</a:t>
            </a:r>
            <a:endParaRPr/>
          </a:p>
        </p:txBody>
      </p:sp>
      <p:sp>
        <p:nvSpPr>
          <p:cNvPr id="508" name="Google Shape;508;p35"/>
          <p:cNvSpPr txBox="1"/>
          <p:nvPr>
            <p:ph idx="1" type="subTitle"/>
          </p:nvPr>
        </p:nvSpPr>
        <p:spPr>
          <a:xfrm>
            <a:off x="108572" y="4257143"/>
            <a:ext cx="2696100" cy="850800"/>
          </a:xfrm>
          <a:prstGeom prst="rect">
            <a:avLst/>
          </a:prstGeom>
          <a:noFill/>
          <a:ln>
            <a:noFill/>
          </a:ln>
        </p:spPr>
        <p:txBody>
          <a:bodyPr anchorCtr="0" anchor="ctr" bIns="91425" lIns="91425" spcFirstLastPara="1" rIns="91425" wrap="square" tIns="91425">
            <a:noAutofit/>
          </a:bodyPr>
          <a:lstStyle/>
          <a:p>
            <a:pPr indent="-342900" lvl="0" marL="457200" rtl="0" algn="ctr">
              <a:lnSpc>
                <a:spcPct val="100000"/>
              </a:lnSpc>
              <a:spcBef>
                <a:spcPts val="0"/>
              </a:spcBef>
              <a:spcAft>
                <a:spcPts val="0"/>
              </a:spcAft>
              <a:buClr>
                <a:schemeClr val="accent1"/>
              </a:buClr>
              <a:buSzPts val="2100"/>
              <a:buNone/>
            </a:pPr>
            <a:r>
              <a:rPr i="1" lang="en-US" sz="1600"/>
              <a:t>- Smote</a:t>
            </a:r>
            <a:endParaRPr/>
          </a:p>
          <a:p>
            <a:pPr indent="-342900" lvl="0" marL="457200" rtl="0" algn="ctr">
              <a:lnSpc>
                <a:spcPct val="100000"/>
              </a:lnSpc>
              <a:spcBef>
                <a:spcPts val="0"/>
              </a:spcBef>
              <a:spcAft>
                <a:spcPts val="0"/>
              </a:spcAft>
              <a:buClr>
                <a:schemeClr val="accent1"/>
              </a:buClr>
              <a:buSzPts val="2100"/>
              <a:buNone/>
            </a:pPr>
            <a:r>
              <a:rPr i="1" lang="en-US" sz="1600"/>
              <a:t>- Near-Miss</a:t>
            </a:r>
            <a:endParaRPr/>
          </a:p>
        </p:txBody>
      </p:sp>
      <p:sp>
        <p:nvSpPr>
          <p:cNvPr id="509" name="Google Shape;509;p35"/>
          <p:cNvSpPr txBox="1"/>
          <p:nvPr/>
        </p:nvSpPr>
        <p:spPr>
          <a:xfrm>
            <a:off x="4214568" y="1115079"/>
            <a:ext cx="3118842" cy="76229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Old Standard TT"/>
                <a:ea typeface="Old Standard TT"/>
                <a:cs typeface="Old Standard TT"/>
                <a:sym typeface="Old Standard TT"/>
              </a:rPr>
              <a:t>SMOTE</a:t>
            </a:r>
            <a:endParaRPr b="0" i="0" sz="3000" u="none" cap="none" strike="noStrike">
              <a:solidFill>
                <a:srgbClr val="000000"/>
              </a:solidFill>
              <a:latin typeface="Old Standard TT"/>
              <a:ea typeface="Old Standard TT"/>
              <a:cs typeface="Old Standard TT"/>
              <a:sym typeface="Old Standard TT"/>
            </a:endParaRPr>
          </a:p>
        </p:txBody>
      </p:sp>
      <p:pic>
        <p:nvPicPr>
          <p:cNvPr id="510" name="Google Shape;510;p35"/>
          <p:cNvPicPr preferRelativeResize="0"/>
          <p:nvPr/>
        </p:nvPicPr>
        <p:blipFill rotWithShape="1">
          <a:blip r:embed="rId3">
            <a:alphaModFix/>
          </a:blip>
          <a:srcRect b="0" l="0" r="0" t="0"/>
          <a:stretch/>
        </p:blipFill>
        <p:spPr>
          <a:xfrm>
            <a:off x="4328381" y="1933506"/>
            <a:ext cx="2891216" cy="1777828"/>
          </a:xfrm>
          <a:prstGeom prst="rect">
            <a:avLst/>
          </a:prstGeom>
          <a:noFill/>
          <a:ln>
            <a:noFill/>
          </a:ln>
        </p:spPr>
      </p:pic>
      <p:sp>
        <p:nvSpPr>
          <p:cNvPr id="511" name="Google Shape;511;p35"/>
          <p:cNvSpPr/>
          <p:nvPr/>
        </p:nvSpPr>
        <p:spPr>
          <a:xfrm>
            <a:off x="5305921" y="2914650"/>
            <a:ext cx="390029" cy="227957"/>
          </a:xfrm>
          <a:prstGeom prst="ellipse">
            <a:avLst/>
          </a:prstGeom>
          <a:noFill/>
          <a:ln cap="flat" cmpd="sng" w="25400">
            <a:solidFill>
              <a:srgbClr val="ED35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2" name="Google Shape;512;p35"/>
          <p:cNvSpPr/>
          <p:nvPr/>
        </p:nvSpPr>
        <p:spPr>
          <a:xfrm>
            <a:off x="5257800" y="1890074"/>
            <a:ext cx="1104900" cy="227957"/>
          </a:xfrm>
          <a:prstGeom prst="ellipse">
            <a:avLst/>
          </a:prstGeom>
          <a:noFill/>
          <a:ln cap="flat" cmpd="sng" w="25400">
            <a:solidFill>
              <a:srgbClr val="ED35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36"/>
          <p:cNvSpPr txBox="1"/>
          <p:nvPr>
            <p:ph type="title"/>
          </p:nvPr>
        </p:nvSpPr>
        <p:spPr>
          <a:xfrm>
            <a:off x="-59692" y="1301657"/>
            <a:ext cx="2987100" cy="254018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1"/>
              </a:buClr>
              <a:buSzPts val="4000"/>
              <a:buNone/>
            </a:pPr>
            <a:r>
              <a:rPr lang="en-US" sz="3200"/>
              <a:t>Uneven case distribution interferes with Model Accuracy</a:t>
            </a:r>
            <a:endParaRPr/>
          </a:p>
        </p:txBody>
      </p:sp>
      <p:sp>
        <p:nvSpPr>
          <p:cNvPr id="518" name="Google Shape;518;p36"/>
          <p:cNvSpPr txBox="1"/>
          <p:nvPr>
            <p:ph idx="1" type="subTitle"/>
          </p:nvPr>
        </p:nvSpPr>
        <p:spPr>
          <a:xfrm>
            <a:off x="108572" y="4257143"/>
            <a:ext cx="2696100" cy="850800"/>
          </a:xfrm>
          <a:prstGeom prst="rect">
            <a:avLst/>
          </a:prstGeom>
          <a:noFill/>
          <a:ln>
            <a:noFill/>
          </a:ln>
        </p:spPr>
        <p:txBody>
          <a:bodyPr anchorCtr="0" anchor="ctr" bIns="91425" lIns="91425" spcFirstLastPara="1" rIns="91425" wrap="square" tIns="91425">
            <a:noAutofit/>
          </a:bodyPr>
          <a:lstStyle/>
          <a:p>
            <a:pPr indent="-342900" lvl="0" marL="457200" rtl="0" algn="ctr">
              <a:lnSpc>
                <a:spcPct val="100000"/>
              </a:lnSpc>
              <a:spcBef>
                <a:spcPts val="0"/>
              </a:spcBef>
              <a:spcAft>
                <a:spcPts val="0"/>
              </a:spcAft>
              <a:buClr>
                <a:schemeClr val="accent1"/>
              </a:buClr>
              <a:buSzPts val="2100"/>
              <a:buNone/>
            </a:pPr>
            <a:r>
              <a:rPr i="1" lang="en-US" sz="1600"/>
              <a:t>- Smote</a:t>
            </a:r>
            <a:endParaRPr/>
          </a:p>
          <a:p>
            <a:pPr indent="-342900" lvl="0" marL="457200" rtl="0" algn="ctr">
              <a:lnSpc>
                <a:spcPct val="100000"/>
              </a:lnSpc>
              <a:spcBef>
                <a:spcPts val="0"/>
              </a:spcBef>
              <a:spcAft>
                <a:spcPts val="0"/>
              </a:spcAft>
              <a:buClr>
                <a:schemeClr val="accent1"/>
              </a:buClr>
              <a:buSzPts val="2100"/>
              <a:buNone/>
            </a:pPr>
            <a:r>
              <a:rPr i="1" lang="en-US" sz="1600"/>
              <a:t>- Near-Miss</a:t>
            </a:r>
            <a:endParaRPr/>
          </a:p>
        </p:txBody>
      </p:sp>
      <p:sp>
        <p:nvSpPr>
          <p:cNvPr id="519" name="Google Shape;519;p36"/>
          <p:cNvSpPr txBox="1"/>
          <p:nvPr/>
        </p:nvSpPr>
        <p:spPr>
          <a:xfrm>
            <a:off x="4214568" y="270529"/>
            <a:ext cx="3118842" cy="76229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Old Standard TT"/>
                <a:ea typeface="Old Standard TT"/>
                <a:cs typeface="Old Standard TT"/>
                <a:sym typeface="Old Standard TT"/>
              </a:rPr>
              <a:t>SMOTE</a:t>
            </a:r>
            <a:endParaRPr b="0" i="0" sz="3000" u="none" cap="none" strike="noStrike">
              <a:solidFill>
                <a:srgbClr val="000000"/>
              </a:solidFill>
              <a:latin typeface="Old Standard TT"/>
              <a:ea typeface="Old Standard TT"/>
              <a:cs typeface="Old Standard TT"/>
              <a:sym typeface="Old Standard TT"/>
            </a:endParaRPr>
          </a:p>
        </p:txBody>
      </p:sp>
      <p:sp>
        <p:nvSpPr>
          <p:cNvPr id="520" name="Google Shape;520;p36"/>
          <p:cNvSpPr txBox="1"/>
          <p:nvPr/>
        </p:nvSpPr>
        <p:spPr>
          <a:xfrm>
            <a:off x="4214568" y="2695334"/>
            <a:ext cx="3118842" cy="76229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Old Standard TT"/>
                <a:ea typeface="Old Standard TT"/>
                <a:cs typeface="Old Standard TT"/>
                <a:sym typeface="Old Standard TT"/>
              </a:rPr>
              <a:t>Near-Miss</a:t>
            </a:r>
            <a:endParaRPr b="0" i="0" sz="3000" u="none" cap="none" strike="noStrike">
              <a:solidFill>
                <a:srgbClr val="000000"/>
              </a:solidFill>
              <a:latin typeface="Old Standard TT"/>
              <a:ea typeface="Old Standard TT"/>
              <a:cs typeface="Old Standard TT"/>
              <a:sym typeface="Old Standard TT"/>
            </a:endParaRPr>
          </a:p>
        </p:txBody>
      </p:sp>
      <p:pic>
        <p:nvPicPr>
          <p:cNvPr id="521" name="Google Shape;521;p36"/>
          <p:cNvPicPr preferRelativeResize="0"/>
          <p:nvPr/>
        </p:nvPicPr>
        <p:blipFill rotWithShape="1">
          <a:blip r:embed="rId3">
            <a:alphaModFix/>
          </a:blip>
          <a:srcRect b="0" l="0" r="0" t="0"/>
          <a:stretch/>
        </p:blipFill>
        <p:spPr>
          <a:xfrm>
            <a:off x="4328381" y="3283510"/>
            <a:ext cx="2864739" cy="1786113"/>
          </a:xfrm>
          <a:prstGeom prst="rect">
            <a:avLst/>
          </a:prstGeom>
          <a:noFill/>
          <a:ln>
            <a:noFill/>
          </a:ln>
        </p:spPr>
      </p:pic>
      <p:pic>
        <p:nvPicPr>
          <p:cNvPr id="522" name="Google Shape;522;p36"/>
          <p:cNvPicPr preferRelativeResize="0"/>
          <p:nvPr/>
        </p:nvPicPr>
        <p:blipFill rotWithShape="1">
          <a:blip r:embed="rId4">
            <a:alphaModFix/>
          </a:blip>
          <a:srcRect b="0" l="0" r="0" t="0"/>
          <a:stretch/>
        </p:blipFill>
        <p:spPr>
          <a:xfrm>
            <a:off x="4328381" y="917506"/>
            <a:ext cx="2891216" cy="177782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37"/>
          <p:cNvSpPr txBox="1"/>
          <p:nvPr>
            <p:ph type="title"/>
          </p:nvPr>
        </p:nvSpPr>
        <p:spPr>
          <a:xfrm>
            <a:off x="-59692" y="1301657"/>
            <a:ext cx="2987100" cy="254018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1"/>
              </a:buClr>
              <a:buSzPts val="4000"/>
              <a:buNone/>
            </a:pPr>
            <a:r>
              <a:rPr lang="en-US" sz="3200"/>
              <a:t>Uneven case distribution interferes with Model Accuracy</a:t>
            </a:r>
            <a:endParaRPr/>
          </a:p>
        </p:txBody>
      </p:sp>
      <p:sp>
        <p:nvSpPr>
          <p:cNvPr id="528" name="Google Shape;528;p37"/>
          <p:cNvSpPr txBox="1"/>
          <p:nvPr>
            <p:ph idx="1" type="subTitle"/>
          </p:nvPr>
        </p:nvSpPr>
        <p:spPr>
          <a:xfrm>
            <a:off x="108572" y="4257143"/>
            <a:ext cx="2696100" cy="850800"/>
          </a:xfrm>
          <a:prstGeom prst="rect">
            <a:avLst/>
          </a:prstGeom>
          <a:noFill/>
          <a:ln>
            <a:noFill/>
          </a:ln>
        </p:spPr>
        <p:txBody>
          <a:bodyPr anchorCtr="0" anchor="ctr" bIns="91425" lIns="91425" spcFirstLastPara="1" rIns="91425" wrap="square" tIns="91425">
            <a:noAutofit/>
          </a:bodyPr>
          <a:lstStyle/>
          <a:p>
            <a:pPr indent="-342900" lvl="0" marL="457200" rtl="0" algn="ctr">
              <a:lnSpc>
                <a:spcPct val="100000"/>
              </a:lnSpc>
              <a:spcBef>
                <a:spcPts val="0"/>
              </a:spcBef>
              <a:spcAft>
                <a:spcPts val="0"/>
              </a:spcAft>
              <a:buClr>
                <a:schemeClr val="accent1"/>
              </a:buClr>
              <a:buSzPts val="2100"/>
              <a:buNone/>
            </a:pPr>
            <a:r>
              <a:rPr i="1" lang="en-US" sz="1600"/>
              <a:t>- Smote</a:t>
            </a:r>
            <a:endParaRPr/>
          </a:p>
          <a:p>
            <a:pPr indent="-342900" lvl="0" marL="457200" rtl="0" algn="ctr">
              <a:lnSpc>
                <a:spcPct val="100000"/>
              </a:lnSpc>
              <a:spcBef>
                <a:spcPts val="0"/>
              </a:spcBef>
              <a:spcAft>
                <a:spcPts val="0"/>
              </a:spcAft>
              <a:buClr>
                <a:schemeClr val="accent1"/>
              </a:buClr>
              <a:buSzPts val="2100"/>
              <a:buNone/>
            </a:pPr>
            <a:r>
              <a:rPr i="1" lang="en-US" sz="1600"/>
              <a:t>- Near-Miss</a:t>
            </a:r>
            <a:endParaRPr/>
          </a:p>
        </p:txBody>
      </p:sp>
      <p:sp>
        <p:nvSpPr>
          <p:cNvPr id="529" name="Google Shape;529;p37"/>
          <p:cNvSpPr txBox="1"/>
          <p:nvPr/>
        </p:nvSpPr>
        <p:spPr>
          <a:xfrm>
            <a:off x="4214568" y="270529"/>
            <a:ext cx="3118842" cy="76229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Old Standard TT"/>
                <a:ea typeface="Old Standard TT"/>
                <a:cs typeface="Old Standard TT"/>
                <a:sym typeface="Old Standard TT"/>
              </a:rPr>
              <a:t>SMOTE</a:t>
            </a:r>
            <a:endParaRPr b="0" i="0" sz="3000" u="none" cap="none" strike="noStrike">
              <a:solidFill>
                <a:srgbClr val="000000"/>
              </a:solidFill>
              <a:latin typeface="Old Standard TT"/>
              <a:ea typeface="Old Standard TT"/>
              <a:cs typeface="Old Standard TT"/>
              <a:sym typeface="Old Standard TT"/>
            </a:endParaRPr>
          </a:p>
        </p:txBody>
      </p:sp>
      <p:sp>
        <p:nvSpPr>
          <p:cNvPr id="530" name="Google Shape;530;p37"/>
          <p:cNvSpPr txBox="1"/>
          <p:nvPr/>
        </p:nvSpPr>
        <p:spPr>
          <a:xfrm>
            <a:off x="4214568" y="2695334"/>
            <a:ext cx="3118842" cy="76229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Old Standard TT"/>
                <a:ea typeface="Old Standard TT"/>
                <a:cs typeface="Old Standard TT"/>
                <a:sym typeface="Old Standard TT"/>
              </a:rPr>
              <a:t>Near-Miss</a:t>
            </a:r>
            <a:endParaRPr b="0" i="0" sz="3000" u="none" cap="none" strike="noStrike">
              <a:solidFill>
                <a:srgbClr val="000000"/>
              </a:solidFill>
              <a:latin typeface="Old Standard TT"/>
              <a:ea typeface="Old Standard TT"/>
              <a:cs typeface="Old Standard TT"/>
              <a:sym typeface="Old Standard TT"/>
            </a:endParaRPr>
          </a:p>
        </p:txBody>
      </p:sp>
      <p:sp>
        <p:nvSpPr>
          <p:cNvPr id="531" name="Google Shape;531;p37"/>
          <p:cNvSpPr txBox="1"/>
          <p:nvPr/>
        </p:nvSpPr>
        <p:spPr>
          <a:xfrm>
            <a:off x="5018339" y="3543300"/>
            <a:ext cx="1511300"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4400" u="none" cap="none" strike="noStrike">
                <a:solidFill>
                  <a:schemeClr val="lt2"/>
                </a:solidFill>
                <a:latin typeface="Arial"/>
                <a:ea typeface="Arial"/>
                <a:cs typeface="Arial"/>
                <a:sym typeface="Arial"/>
              </a:rPr>
              <a:t>12%</a:t>
            </a:r>
            <a:endParaRPr/>
          </a:p>
        </p:txBody>
      </p:sp>
      <p:sp>
        <p:nvSpPr>
          <p:cNvPr id="532" name="Google Shape;532;p37"/>
          <p:cNvSpPr txBox="1"/>
          <p:nvPr/>
        </p:nvSpPr>
        <p:spPr>
          <a:xfrm>
            <a:off x="5026528" y="1141757"/>
            <a:ext cx="1511300"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4400" u="none" cap="none" strike="noStrike">
                <a:solidFill>
                  <a:schemeClr val="lt2"/>
                </a:solidFill>
                <a:latin typeface="Arial"/>
                <a:ea typeface="Arial"/>
                <a:cs typeface="Arial"/>
                <a:sym typeface="Arial"/>
              </a:rPr>
              <a:t>37%</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38"/>
          <p:cNvSpPr txBox="1"/>
          <p:nvPr>
            <p:ph type="title"/>
          </p:nvPr>
        </p:nvSpPr>
        <p:spPr>
          <a:xfrm>
            <a:off x="311700" y="2064275"/>
            <a:ext cx="8520600" cy="61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US" sz="4000"/>
              <a:t>Multinomial Logistic Regression</a:t>
            </a:r>
            <a:endParaRPr/>
          </a:p>
        </p:txBody>
      </p:sp>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39"/>
          <p:cNvSpPr txBox="1"/>
          <p:nvPr>
            <p:ph type="title"/>
          </p:nvPr>
        </p:nvSpPr>
        <p:spPr>
          <a:xfrm>
            <a:off x="95800" y="210075"/>
            <a:ext cx="4596850" cy="61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US" sz="2400"/>
              <a:t>Multinomial Logistic Regression</a:t>
            </a:r>
            <a:endParaRPr/>
          </a:p>
        </p:txBody>
      </p:sp>
      <p:pic>
        <p:nvPicPr>
          <p:cNvPr id="543" name="Google Shape;543;p39"/>
          <p:cNvPicPr preferRelativeResize="0"/>
          <p:nvPr/>
        </p:nvPicPr>
        <p:blipFill rotWithShape="1">
          <a:blip r:embed="rId3">
            <a:alphaModFix/>
          </a:blip>
          <a:srcRect b="0" l="0" r="0" t="0"/>
          <a:stretch/>
        </p:blipFill>
        <p:spPr>
          <a:xfrm>
            <a:off x="2281237" y="1231011"/>
            <a:ext cx="4581525" cy="2876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4"/>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Project Background</a:t>
            </a:r>
            <a:endParaRPr/>
          </a:p>
        </p:txBody>
      </p:sp>
      <p:pic>
        <p:nvPicPr>
          <p:cNvPr id="229" name="Google Shape;229;p4"/>
          <p:cNvPicPr preferRelativeResize="0"/>
          <p:nvPr/>
        </p:nvPicPr>
        <p:blipFill rotWithShape="1">
          <a:blip r:embed="rId3">
            <a:alphaModFix/>
          </a:blip>
          <a:srcRect b="0" l="0" r="0" t="0"/>
          <a:stretch/>
        </p:blipFill>
        <p:spPr>
          <a:xfrm>
            <a:off x="6502900" y="1536325"/>
            <a:ext cx="1587600" cy="1450200"/>
          </a:xfrm>
          <a:prstGeom prst="ellipse">
            <a:avLst/>
          </a:prstGeom>
          <a:noFill/>
          <a:ln>
            <a:noFill/>
          </a:ln>
        </p:spPr>
      </p:pic>
      <p:sp>
        <p:nvSpPr>
          <p:cNvPr id="230" name="Google Shape;230;p4"/>
          <p:cNvSpPr txBox="1"/>
          <p:nvPr/>
        </p:nvSpPr>
        <p:spPr>
          <a:xfrm>
            <a:off x="6128200" y="3159358"/>
            <a:ext cx="2337000" cy="8208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Old Standard TT"/>
              <a:buChar char="➔"/>
            </a:pPr>
            <a:r>
              <a:rPr b="0" i="0" lang="en-US" sz="1600" u="none" cap="none" strike="noStrike">
                <a:solidFill>
                  <a:srgbClr val="000000"/>
                </a:solidFill>
                <a:latin typeface="Old Standard TT"/>
                <a:ea typeface="Old Standard TT"/>
                <a:cs typeface="Old Standard TT"/>
                <a:sym typeface="Old Standard TT"/>
              </a:rPr>
              <a:t>Create new models and insights that deliver more value</a:t>
            </a:r>
            <a:endParaRPr b="0" i="0" sz="1600" u="none" cap="none" strike="noStrike">
              <a:solidFill>
                <a:srgbClr val="000000"/>
              </a:solidFill>
              <a:latin typeface="Old Standard TT"/>
              <a:ea typeface="Old Standard TT"/>
              <a:cs typeface="Old Standard TT"/>
              <a:sym typeface="Old Standard TT"/>
            </a:endParaRPr>
          </a:p>
        </p:txBody>
      </p:sp>
      <p:sp>
        <p:nvSpPr>
          <p:cNvPr id="231" name="Google Shape;231;p4"/>
          <p:cNvSpPr txBox="1"/>
          <p:nvPr/>
        </p:nvSpPr>
        <p:spPr>
          <a:xfrm>
            <a:off x="647400" y="3100750"/>
            <a:ext cx="2106900" cy="11154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dk1"/>
              </a:buClr>
              <a:buSzPts val="1600"/>
              <a:buFont typeface="Old Standard TT"/>
              <a:buChar char="➔"/>
            </a:pPr>
            <a:r>
              <a:rPr b="0" i="0" lang="en-US" sz="1600" u="none" cap="none" strike="noStrike">
                <a:solidFill>
                  <a:schemeClr val="dk1"/>
                </a:solidFill>
                <a:latin typeface="Old Standard TT"/>
                <a:ea typeface="Old Standard TT"/>
                <a:cs typeface="Old Standard TT"/>
                <a:sym typeface="Old Standard TT"/>
              </a:rPr>
              <a:t>Originally for our Machine Learning Class</a:t>
            </a:r>
            <a:endParaRPr b="0" i="0" sz="1400" u="none" cap="none" strike="noStrike">
              <a:solidFill>
                <a:srgbClr val="000000"/>
              </a:solidFill>
              <a:latin typeface="Arial"/>
              <a:ea typeface="Arial"/>
              <a:cs typeface="Arial"/>
              <a:sym typeface="Arial"/>
            </a:endParaRPr>
          </a:p>
        </p:txBody>
      </p:sp>
      <p:sp>
        <p:nvSpPr>
          <p:cNvPr id="232" name="Google Shape;232;p4"/>
          <p:cNvSpPr txBox="1"/>
          <p:nvPr/>
        </p:nvSpPr>
        <p:spPr>
          <a:xfrm>
            <a:off x="3434100" y="3100750"/>
            <a:ext cx="2275800" cy="12393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dk1"/>
              </a:buClr>
              <a:buSzPts val="1600"/>
              <a:buFont typeface="Old Standard TT"/>
              <a:buChar char="➔"/>
            </a:pPr>
            <a:r>
              <a:rPr b="0" i="0" lang="en-US" sz="1600" u="none" cap="none" strike="noStrike">
                <a:solidFill>
                  <a:schemeClr val="dk1"/>
                </a:solidFill>
                <a:latin typeface="Old Standard TT"/>
                <a:ea typeface="Old Standard TT"/>
                <a:cs typeface="Old Standard TT"/>
                <a:sym typeface="Old Standard TT"/>
              </a:rPr>
              <a:t>Old models worked for class but were not actionable </a:t>
            </a:r>
            <a:endParaRPr b="0" i="0" sz="1400" u="none" cap="none" strike="noStrike">
              <a:solidFill>
                <a:srgbClr val="000000"/>
              </a:solidFill>
              <a:latin typeface="Arial"/>
              <a:ea typeface="Arial"/>
              <a:cs typeface="Arial"/>
              <a:sym typeface="Arial"/>
            </a:endParaRPr>
          </a:p>
        </p:txBody>
      </p:sp>
      <p:pic>
        <p:nvPicPr>
          <p:cNvPr id="233" name="Google Shape;233;p4"/>
          <p:cNvPicPr preferRelativeResize="0"/>
          <p:nvPr/>
        </p:nvPicPr>
        <p:blipFill rotWithShape="1">
          <a:blip r:embed="rId4">
            <a:alphaModFix/>
          </a:blip>
          <a:srcRect b="5773" l="19849" r="19572" t="7389"/>
          <a:stretch/>
        </p:blipFill>
        <p:spPr>
          <a:xfrm>
            <a:off x="949500" y="1499575"/>
            <a:ext cx="1502700" cy="1523700"/>
          </a:xfrm>
          <a:prstGeom prst="ellipse">
            <a:avLst/>
          </a:prstGeom>
          <a:noFill/>
          <a:ln>
            <a:noFill/>
          </a:ln>
        </p:spPr>
      </p:pic>
      <p:grpSp>
        <p:nvGrpSpPr>
          <p:cNvPr id="234" name="Google Shape;234;p4"/>
          <p:cNvGrpSpPr/>
          <p:nvPr/>
        </p:nvGrpSpPr>
        <p:grpSpPr>
          <a:xfrm>
            <a:off x="3551750" y="1253875"/>
            <a:ext cx="1825800" cy="1640075"/>
            <a:chOff x="3551750" y="1253875"/>
            <a:chExt cx="1825800" cy="1640075"/>
          </a:xfrm>
        </p:grpSpPr>
        <p:pic>
          <p:nvPicPr>
            <p:cNvPr id="235" name="Google Shape;235;p4"/>
            <p:cNvPicPr preferRelativeResize="0"/>
            <p:nvPr/>
          </p:nvPicPr>
          <p:blipFill rotWithShape="1">
            <a:blip r:embed="rId5">
              <a:alphaModFix/>
            </a:blip>
            <a:srcRect b="0" l="0" r="0" t="0"/>
            <a:stretch/>
          </p:blipFill>
          <p:spPr>
            <a:xfrm>
              <a:off x="3551750" y="1253875"/>
              <a:ext cx="1239300" cy="1239300"/>
            </a:xfrm>
            <a:prstGeom prst="ellipse">
              <a:avLst/>
            </a:prstGeom>
            <a:noFill/>
            <a:ln>
              <a:noFill/>
            </a:ln>
          </p:spPr>
        </p:pic>
        <p:pic>
          <p:nvPicPr>
            <p:cNvPr id="236" name="Google Shape;236;p4"/>
            <p:cNvPicPr preferRelativeResize="0"/>
            <p:nvPr/>
          </p:nvPicPr>
          <p:blipFill rotWithShape="1">
            <a:blip r:embed="rId6">
              <a:alphaModFix/>
            </a:blip>
            <a:srcRect b="0" l="0" r="0" t="0"/>
            <a:stretch/>
          </p:blipFill>
          <p:spPr>
            <a:xfrm>
              <a:off x="4262150" y="1778550"/>
              <a:ext cx="1115400" cy="1115400"/>
            </a:xfrm>
            <a:prstGeom prst="ellipse">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500"/>
                                        <p:tgtEl>
                                          <p:spTgt spid="23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500"/>
                                        <p:tgtEl>
                                          <p:spTgt spid="23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40"/>
          <p:cNvSpPr txBox="1"/>
          <p:nvPr>
            <p:ph type="title"/>
          </p:nvPr>
        </p:nvSpPr>
        <p:spPr>
          <a:xfrm>
            <a:off x="678539" y="813540"/>
            <a:ext cx="3363892" cy="61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US" sz="1600"/>
              <a:t>Multinomial Logistic Regression</a:t>
            </a:r>
            <a:endParaRPr/>
          </a:p>
        </p:txBody>
      </p:sp>
      <p:pic>
        <p:nvPicPr>
          <p:cNvPr id="549" name="Google Shape;549;p40"/>
          <p:cNvPicPr preferRelativeResize="0"/>
          <p:nvPr/>
        </p:nvPicPr>
        <p:blipFill rotWithShape="1">
          <a:blip r:embed="rId3">
            <a:alphaModFix/>
          </a:blip>
          <a:srcRect b="0" l="0" r="0" t="0"/>
          <a:stretch/>
        </p:blipFill>
        <p:spPr>
          <a:xfrm>
            <a:off x="428053" y="1596771"/>
            <a:ext cx="3864865" cy="2426589"/>
          </a:xfrm>
          <a:prstGeom prst="rect">
            <a:avLst/>
          </a:prstGeom>
          <a:noFill/>
          <a:ln>
            <a:noFill/>
          </a:ln>
        </p:spPr>
      </p:pic>
      <p:sp>
        <p:nvSpPr>
          <p:cNvPr id="550" name="Google Shape;550;p40"/>
          <p:cNvSpPr txBox="1"/>
          <p:nvPr/>
        </p:nvSpPr>
        <p:spPr>
          <a:xfrm>
            <a:off x="4866491" y="813540"/>
            <a:ext cx="3363892" cy="61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Old Standard TT"/>
              <a:buNone/>
            </a:pPr>
            <a:r>
              <a:rPr b="0" i="0" lang="en-US" sz="1600" u="none" cap="none" strike="noStrike">
                <a:solidFill>
                  <a:schemeClr val="dk1"/>
                </a:solidFill>
                <a:latin typeface="Old Standard TT"/>
                <a:ea typeface="Old Standard TT"/>
                <a:cs typeface="Old Standard TT"/>
                <a:sym typeface="Old Standard TT"/>
              </a:rPr>
              <a:t>Neural Network</a:t>
            </a:r>
            <a:endParaRPr/>
          </a:p>
        </p:txBody>
      </p:sp>
      <p:pic>
        <p:nvPicPr>
          <p:cNvPr id="551" name="Google Shape;551;p40"/>
          <p:cNvPicPr preferRelativeResize="0"/>
          <p:nvPr/>
        </p:nvPicPr>
        <p:blipFill rotWithShape="1">
          <a:blip r:embed="rId4">
            <a:alphaModFix/>
          </a:blip>
          <a:srcRect b="0" l="0" r="0" t="0"/>
          <a:stretch/>
        </p:blipFill>
        <p:spPr>
          <a:xfrm>
            <a:off x="4731829" y="1596770"/>
            <a:ext cx="3898721" cy="242659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graphicFrame>
        <p:nvGraphicFramePr>
          <p:cNvPr id="556" name="Google Shape;556;p41"/>
          <p:cNvGraphicFramePr/>
          <p:nvPr/>
        </p:nvGraphicFramePr>
        <p:xfrm>
          <a:off x="912342" y="401031"/>
          <a:ext cx="3000000" cy="3000000"/>
        </p:xfrm>
        <a:graphic>
          <a:graphicData uri="http://schemas.openxmlformats.org/drawingml/2006/table">
            <a:tbl>
              <a:tblPr bandRow="1" firstRow="1">
                <a:noFill/>
                <a:tableStyleId>{D6FE487D-3CDA-47F9-875B-71181E071E41}</a:tableStyleId>
              </a:tblPr>
              <a:tblGrid>
                <a:gridCol w="1219875"/>
                <a:gridCol w="1219875"/>
                <a:gridCol w="1219875"/>
                <a:gridCol w="1219875"/>
                <a:gridCol w="1219875"/>
                <a:gridCol w="1219875"/>
              </a:tblGrid>
              <a:tr h="471725">
                <a:tc>
                  <a:txBody>
                    <a:bodyPr/>
                    <a:lstStyle/>
                    <a:p>
                      <a:pPr indent="0" lvl="0" marL="0" marR="0" rtl="0" algn="ctr">
                        <a:lnSpc>
                          <a:spcPct val="100000"/>
                        </a:lnSpc>
                        <a:spcBef>
                          <a:spcPts val="0"/>
                        </a:spcBef>
                        <a:spcAft>
                          <a:spcPts val="0"/>
                        </a:spcAft>
                        <a:buNone/>
                      </a:pPr>
                      <a:r>
                        <a:rPr lang="en-US" sz="1400" u="none" cap="none" strike="noStrike">
                          <a:latin typeface="Old Standard TT"/>
                          <a:ea typeface="Old Standard TT"/>
                          <a:cs typeface="Old Standard TT"/>
                          <a:sym typeface="Old Standard TT"/>
                        </a:rPr>
                        <a:t>Category</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latin typeface="Old Standard TT"/>
                          <a:ea typeface="Old Standard TT"/>
                          <a:cs typeface="Old Standard TT"/>
                          <a:sym typeface="Old Standard TT"/>
                        </a:rPr>
                        <a:t>Service Name</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latin typeface="Old Standard TT"/>
                          <a:ea typeface="Old Standard TT"/>
                          <a:cs typeface="Old Standard TT"/>
                          <a:sym typeface="Old Standard TT"/>
                        </a:rPr>
                        <a:t>NN</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latin typeface="Old Standard TT"/>
                          <a:ea typeface="Old Standard TT"/>
                          <a:cs typeface="Old Standard TT"/>
                          <a:sym typeface="Old Standard TT"/>
                        </a:rPr>
                        <a:t>MLR</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latin typeface="Old Standard TT"/>
                          <a:ea typeface="Old Standard TT"/>
                          <a:cs typeface="Old Standard TT"/>
                          <a:sym typeface="Old Standard TT"/>
                        </a:rPr>
                        <a:t>Benchmarks</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latin typeface="Old Standard TT"/>
                          <a:ea typeface="Old Standard TT"/>
                          <a:cs typeface="Old Standard TT"/>
                          <a:sym typeface="Old Standard TT"/>
                        </a:rPr>
                        <a:t>Performance</a:t>
                      </a:r>
                      <a:endParaRPr/>
                    </a:p>
                  </a:txBody>
                  <a:tcPr marT="45725" marB="45725" marR="91450" marL="91450" anchor="ctr"/>
                </a:tc>
              </a:tr>
              <a:tr h="433100">
                <a:tc>
                  <a:txBody>
                    <a:bodyPr/>
                    <a:lstStyle/>
                    <a:p>
                      <a:pPr indent="0" lvl="0" marL="0" marR="0" rtl="0" algn="ctr">
                        <a:lnSpc>
                          <a:spcPct val="100000"/>
                        </a:lnSpc>
                        <a:spcBef>
                          <a:spcPts val="0"/>
                        </a:spcBef>
                        <a:spcAft>
                          <a:spcPts val="0"/>
                        </a:spcAft>
                        <a:buNone/>
                      </a:pPr>
                      <a:r>
                        <a:rPr b="1" lang="en-US" sz="1600" u="none" cap="none" strike="noStrike">
                          <a:latin typeface="Old Standard TT"/>
                          <a:ea typeface="Old Standard TT"/>
                          <a:cs typeface="Old Standard TT"/>
                          <a:sym typeface="Old Standard TT"/>
                        </a:rPr>
                        <a:t>Accuracy</a:t>
                      </a:r>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US" sz="1600" u="none" cap="none" strike="noStrike">
                          <a:latin typeface="Old Standard TT"/>
                          <a:ea typeface="Old Standard TT"/>
                          <a:cs typeface="Old Standard TT"/>
                          <a:sym typeface="Old Standard TT"/>
                        </a:rPr>
                        <a:t>Service Name</a:t>
                      </a:r>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US" sz="1600" u="none" cap="none" strike="noStrike">
                          <a:latin typeface="Old Standard TT"/>
                          <a:ea typeface="Old Standard TT"/>
                          <a:cs typeface="Old Standard TT"/>
                          <a:sym typeface="Old Standard TT"/>
                        </a:rPr>
                        <a:t>56.8%</a:t>
                      </a:r>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US" sz="1600" u="none" cap="none" strike="noStrike">
                          <a:latin typeface="Old Standard TT"/>
                          <a:ea typeface="Old Standard TT"/>
                          <a:cs typeface="Old Standard TT"/>
                          <a:sym typeface="Old Standard TT"/>
                        </a:rPr>
                        <a:t>56.2%</a:t>
                      </a:r>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US" sz="1600" u="none" cap="none" strike="noStrike">
                          <a:latin typeface="Old Standard TT"/>
                          <a:ea typeface="Old Standard TT"/>
                          <a:cs typeface="Old Standard TT"/>
                          <a:sym typeface="Old Standard TT"/>
                        </a:rPr>
                        <a:t>-</a:t>
                      </a:r>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US" sz="1600" u="none" cap="none" strike="noStrike">
                          <a:latin typeface="Old Standard TT"/>
                          <a:ea typeface="Old Standard TT"/>
                          <a:cs typeface="Old Standard TT"/>
                          <a:sym typeface="Old Standard TT"/>
                        </a:rPr>
                        <a:t>-</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TSW</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Graffiti, Pothole</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59%</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56%</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14%</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3.9x</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Parking</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72 Hour Violation</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38%</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35%</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14%</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2.4x</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Env. Service Dep. </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72 Hour Violation, Missed Collection, Illegal Dumping</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43%</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28%</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14%</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2x</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Traffic Eng.</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56%</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solidFill>
                            <a:srgbClr val="C00000"/>
                          </a:solidFill>
                          <a:latin typeface="Old Standard TT"/>
                          <a:ea typeface="Old Standard TT"/>
                          <a:cs typeface="Old Standard TT"/>
                          <a:sym typeface="Old Standard TT"/>
                        </a:rPr>
                        <a:t>0%</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14%</a:t>
                      </a:r>
                      <a:endParaRPr sz="1050" u="none" cap="none" strike="noStrike">
                        <a:solidFill>
                          <a:srgbClr val="C00000"/>
                        </a:solidFill>
                        <a:latin typeface="Old Standard TT"/>
                        <a:ea typeface="Old Standard TT"/>
                        <a:cs typeface="Old Standard TT"/>
                        <a:sym typeface="Old Standard TT"/>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solidFill>
                            <a:schemeClr val="dk1"/>
                          </a:solidFill>
                          <a:latin typeface="Old Standard TT"/>
                          <a:ea typeface="Old Standard TT"/>
                          <a:cs typeface="Old Standard TT"/>
                          <a:sym typeface="Old Standard TT"/>
                        </a:rPr>
                        <a:t>3.9x</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Dev. Ser Dept.</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solidFill>
                            <a:srgbClr val="C00000"/>
                          </a:solidFill>
                          <a:latin typeface="Old Standard TT"/>
                          <a:ea typeface="Old Standard TT"/>
                          <a:cs typeface="Old Standard TT"/>
                          <a:sym typeface="Old Standard TT"/>
                        </a:rPr>
                        <a:t>0%</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solidFill>
                            <a:srgbClr val="C00000"/>
                          </a:solidFill>
                          <a:latin typeface="Old Standard TT"/>
                          <a:ea typeface="Old Standard TT"/>
                          <a:cs typeface="Old Standard TT"/>
                          <a:sym typeface="Old Standard TT"/>
                        </a:rPr>
                        <a:t>0%</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14%</a:t>
                      </a:r>
                      <a:endParaRPr sz="1050" u="none" cap="none" strike="noStrike">
                        <a:solidFill>
                          <a:srgbClr val="C00000"/>
                        </a:solidFill>
                        <a:latin typeface="Old Standard TT"/>
                        <a:ea typeface="Old Standard TT"/>
                        <a:cs typeface="Old Standard TT"/>
                        <a:sym typeface="Old Standard TT"/>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solidFill>
                            <a:srgbClr val="C00000"/>
                          </a:solidFill>
                          <a:latin typeface="Old Standard TT"/>
                          <a:ea typeface="Old Standard TT"/>
                          <a:cs typeface="Old Standard TT"/>
                          <a:sym typeface="Old Standard TT"/>
                        </a:rPr>
                        <a:t>-</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TSW ROW</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solidFill>
                            <a:srgbClr val="C00000"/>
                          </a:solidFill>
                          <a:latin typeface="Old Standard TT"/>
                          <a:ea typeface="Old Standard TT"/>
                          <a:cs typeface="Old Standard TT"/>
                          <a:sym typeface="Old Standard TT"/>
                        </a:rPr>
                        <a:t>0%</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solidFill>
                            <a:srgbClr val="C00000"/>
                          </a:solidFill>
                          <a:latin typeface="Old Standard TT"/>
                          <a:ea typeface="Old Standard TT"/>
                          <a:cs typeface="Old Standard TT"/>
                          <a:sym typeface="Old Standard TT"/>
                        </a:rPr>
                        <a:t>0%</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14%</a:t>
                      </a:r>
                      <a:endParaRPr sz="1050" u="none" cap="none" strike="noStrike">
                        <a:solidFill>
                          <a:srgbClr val="C00000"/>
                        </a:solidFill>
                        <a:latin typeface="Old Standard TT"/>
                        <a:ea typeface="Old Standard TT"/>
                        <a:cs typeface="Old Standard TT"/>
                        <a:sym typeface="Old Standard TT"/>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solidFill>
                            <a:srgbClr val="C00000"/>
                          </a:solidFill>
                          <a:latin typeface="Old Standard TT"/>
                          <a:ea typeface="Old Standard TT"/>
                          <a:cs typeface="Old Standard TT"/>
                          <a:sym typeface="Old Standard TT"/>
                        </a:rPr>
                        <a:t>-</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Stormwater Code</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Illegal Dumping</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83%</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solidFill>
                            <a:srgbClr val="C00000"/>
                          </a:solidFill>
                          <a:latin typeface="Old Standard TT"/>
                          <a:ea typeface="Old Standard TT"/>
                          <a:cs typeface="Old Standard TT"/>
                          <a:sym typeface="Old Standard TT"/>
                        </a:rPr>
                        <a:t>0%</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14%</a:t>
                      </a:r>
                      <a:endParaRPr sz="1050" u="none" cap="none" strike="noStrike">
                        <a:solidFill>
                          <a:srgbClr val="C00000"/>
                        </a:solidFill>
                        <a:latin typeface="Old Standard TT"/>
                        <a:ea typeface="Old Standard TT"/>
                        <a:cs typeface="Old Standard TT"/>
                        <a:sym typeface="Old Standard TT"/>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solidFill>
                            <a:schemeClr val="dk1"/>
                          </a:solidFill>
                          <a:latin typeface="Old Standard TT"/>
                          <a:ea typeface="Old Standard TT"/>
                          <a:cs typeface="Old Standard TT"/>
                          <a:sym typeface="Old Standard TT"/>
                        </a:rPr>
                        <a:t>5.8x</a:t>
                      </a:r>
                      <a:endParaRPr/>
                    </a:p>
                  </a:txBody>
                  <a:tcPr marT="45725" marB="45725" marR="91450" marL="91450" anchor="ctr"/>
                </a:tc>
              </a:tr>
            </a:tbl>
          </a:graphicData>
        </a:graphic>
      </p:graphicFrame>
    </p:spTree>
  </p:cSld>
  <p:clrMapOvr>
    <a:masterClrMapping/>
  </p:clrMapOvr>
  <p:transition spd="med">
    <p:push/>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graphicFrame>
        <p:nvGraphicFramePr>
          <p:cNvPr id="561" name="Google Shape;561;p42"/>
          <p:cNvGraphicFramePr/>
          <p:nvPr/>
        </p:nvGraphicFramePr>
        <p:xfrm>
          <a:off x="912342" y="401031"/>
          <a:ext cx="3000000" cy="3000000"/>
        </p:xfrm>
        <a:graphic>
          <a:graphicData uri="http://schemas.openxmlformats.org/drawingml/2006/table">
            <a:tbl>
              <a:tblPr bandRow="1" firstRow="1">
                <a:noFill/>
                <a:tableStyleId>{D6FE487D-3CDA-47F9-875B-71181E071E41}</a:tableStyleId>
              </a:tblPr>
              <a:tblGrid>
                <a:gridCol w="1219875"/>
                <a:gridCol w="1219875"/>
                <a:gridCol w="1219875"/>
                <a:gridCol w="1219875"/>
                <a:gridCol w="1219875"/>
                <a:gridCol w="1219875"/>
              </a:tblGrid>
              <a:tr h="471725">
                <a:tc>
                  <a:txBody>
                    <a:bodyPr/>
                    <a:lstStyle/>
                    <a:p>
                      <a:pPr indent="0" lvl="0" marL="0" marR="0" rtl="0" algn="ctr">
                        <a:lnSpc>
                          <a:spcPct val="100000"/>
                        </a:lnSpc>
                        <a:spcBef>
                          <a:spcPts val="0"/>
                        </a:spcBef>
                        <a:spcAft>
                          <a:spcPts val="0"/>
                        </a:spcAft>
                        <a:buNone/>
                      </a:pPr>
                      <a:r>
                        <a:rPr lang="en-US" sz="1400" u="none" cap="none" strike="noStrike">
                          <a:latin typeface="Old Standard TT"/>
                          <a:ea typeface="Old Standard TT"/>
                          <a:cs typeface="Old Standard TT"/>
                          <a:sym typeface="Old Standard TT"/>
                        </a:rPr>
                        <a:t>Category</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latin typeface="Old Standard TT"/>
                          <a:ea typeface="Old Standard TT"/>
                          <a:cs typeface="Old Standard TT"/>
                          <a:sym typeface="Old Standard TT"/>
                        </a:rPr>
                        <a:t>Service Name</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latin typeface="Old Standard TT"/>
                          <a:ea typeface="Old Standard TT"/>
                          <a:cs typeface="Old Standard TT"/>
                          <a:sym typeface="Old Standard TT"/>
                        </a:rPr>
                        <a:t>NN</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latin typeface="Old Standard TT"/>
                          <a:ea typeface="Old Standard TT"/>
                          <a:cs typeface="Old Standard TT"/>
                          <a:sym typeface="Old Standard TT"/>
                        </a:rPr>
                        <a:t>MLR</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latin typeface="Old Standard TT"/>
                          <a:ea typeface="Old Standard TT"/>
                          <a:cs typeface="Old Standard TT"/>
                          <a:sym typeface="Old Standard TT"/>
                        </a:rPr>
                        <a:t>Benchmarks</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latin typeface="Old Standard TT"/>
                          <a:ea typeface="Old Standard TT"/>
                          <a:cs typeface="Old Standard TT"/>
                          <a:sym typeface="Old Standard TT"/>
                        </a:rPr>
                        <a:t>Performance</a:t>
                      </a:r>
                      <a:endParaRPr/>
                    </a:p>
                  </a:txBody>
                  <a:tcPr marT="45725" marB="45725" marR="91450" marL="91450" anchor="ctr"/>
                </a:tc>
              </a:tr>
              <a:tr h="433100">
                <a:tc>
                  <a:txBody>
                    <a:bodyPr/>
                    <a:lstStyle/>
                    <a:p>
                      <a:pPr indent="0" lvl="0" marL="0" marR="0" rtl="0" algn="ctr">
                        <a:lnSpc>
                          <a:spcPct val="100000"/>
                        </a:lnSpc>
                        <a:spcBef>
                          <a:spcPts val="0"/>
                        </a:spcBef>
                        <a:spcAft>
                          <a:spcPts val="0"/>
                        </a:spcAft>
                        <a:buNone/>
                      </a:pPr>
                      <a:r>
                        <a:rPr b="1" lang="en-US" sz="1600" u="none" cap="none" strike="noStrike">
                          <a:latin typeface="Old Standard TT"/>
                          <a:ea typeface="Old Standard TT"/>
                          <a:cs typeface="Old Standard TT"/>
                          <a:sym typeface="Old Standard TT"/>
                        </a:rPr>
                        <a:t>Accuracy</a:t>
                      </a:r>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US" sz="1600" u="none" cap="none" strike="noStrike">
                          <a:latin typeface="Old Standard TT"/>
                          <a:ea typeface="Old Standard TT"/>
                          <a:cs typeface="Old Standard TT"/>
                          <a:sym typeface="Old Standard TT"/>
                        </a:rPr>
                        <a:t>Service Name</a:t>
                      </a:r>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US" sz="1600" u="none" cap="none" strike="noStrike">
                          <a:latin typeface="Old Standard TT"/>
                          <a:ea typeface="Old Standard TT"/>
                          <a:cs typeface="Old Standard TT"/>
                          <a:sym typeface="Old Standard TT"/>
                        </a:rPr>
                        <a:t>56.8%</a:t>
                      </a:r>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US" sz="1600" u="none" cap="none" strike="noStrike">
                          <a:latin typeface="Old Standard TT"/>
                          <a:ea typeface="Old Standard TT"/>
                          <a:cs typeface="Old Standard TT"/>
                          <a:sym typeface="Old Standard TT"/>
                        </a:rPr>
                        <a:t>56.2%</a:t>
                      </a:r>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US" sz="1600" u="none" cap="none" strike="noStrike">
                          <a:latin typeface="Old Standard TT"/>
                          <a:ea typeface="Old Standard TT"/>
                          <a:cs typeface="Old Standard TT"/>
                          <a:sym typeface="Old Standard TT"/>
                        </a:rPr>
                        <a:t>-</a:t>
                      </a:r>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US" sz="1600" u="none" cap="none" strike="noStrike">
                          <a:latin typeface="Old Standard TT"/>
                          <a:ea typeface="Old Standard TT"/>
                          <a:cs typeface="Old Standard TT"/>
                          <a:sym typeface="Old Standard TT"/>
                        </a:rPr>
                        <a:t>-</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TSW</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Graffiti, Pothole</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59%</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56%</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14%</a:t>
                      </a:r>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US" sz="1050" u="none" cap="none" strike="noStrike">
                          <a:latin typeface="Old Standard TT"/>
                          <a:ea typeface="Old Standard TT"/>
                          <a:cs typeface="Old Standard TT"/>
                          <a:sym typeface="Old Standard TT"/>
                        </a:rPr>
                        <a:t>3.9x</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Parking</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72 Hour Violation</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38%</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35%</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14%</a:t>
                      </a:r>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US" sz="1050" u="none" cap="none" strike="noStrike">
                          <a:latin typeface="Old Standard TT"/>
                          <a:ea typeface="Old Standard TT"/>
                          <a:cs typeface="Old Standard TT"/>
                          <a:sym typeface="Old Standard TT"/>
                        </a:rPr>
                        <a:t>2.4x</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Env. Service Dep. </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72 Hour Violation, Missed Collection, Illegal Dumping</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43%</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28%</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14%</a:t>
                      </a:r>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US" sz="1050" u="none" cap="none" strike="noStrike">
                          <a:latin typeface="Old Standard TT"/>
                          <a:ea typeface="Old Standard TT"/>
                          <a:cs typeface="Old Standard TT"/>
                          <a:sym typeface="Old Standard TT"/>
                        </a:rPr>
                        <a:t>2x</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Traffic Eng.</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56%</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solidFill>
                            <a:srgbClr val="C00000"/>
                          </a:solidFill>
                          <a:latin typeface="Old Standard TT"/>
                          <a:ea typeface="Old Standard TT"/>
                          <a:cs typeface="Old Standard TT"/>
                          <a:sym typeface="Old Standard TT"/>
                        </a:rPr>
                        <a:t>0%</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14%</a:t>
                      </a:r>
                      <a:endParaRPr sz="1050" u="none" cap="none" strike="noStrike">
                        <a:solidFill>
                          <a:srgbClr val="C00000"/>
                        </a:solidFill>
                        <a:latin typeface="Old Standard TT"/>
                        <a:ea typeface="Old Standard TT"/>
                        <a:cs typeface="Old Standard TT"/>
                        <a:sym typeface="Old Standard TT"/>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US" sz="1050" u="none" cap="none" strike="noStrike">
                          <a:solidFill>
                            <a:schemeClr val="dk1"/>
                          </a:solidFill>
                          <a:latin typeface="Old Standard TT"/>
                          <a:ea typeface="Old Standard TT"/>
                          <a:cs typeface="Old Standard TT"/>
                          <a:sym typeface="Old Standard TT"/>
                        </a:rPr>
                        <a:t>3.9x</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Dev. Ser Dept.</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solidFill>
                            <a:srgbClr val="C00000"/>
                          </a:solidFill>
                          <a:latin typeface="Old Standard TT"/>
                          <a:ea typeface="Old Standard TT"/>
                          <a:cs typeface="Old Standard TT"/>
                          <a:sym typeface="Old Standard TT"/>
                        </a:rPr>
                        <a:t>0%</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solidFill>
                            <a:srgbClr val="C00000"/>
                          </a:solidFill>
                          <a:latin typeface="Old Standard TT"/>
                          <a:ea typeface="Old Standard TT"/>
                          <a:cs typeface="Old Standard TT"/>
                          <a:sym typeface="Old Standard TT"/>
                        </a:rPr>
                        <a:t>0%</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14%</a:t>
                      </a:r>
                      <a:endParaRPr sz="1050" u="none" cap="none" strike="noStrike">
                        <a:solidFill>
                          <a:srgbClr val="C00000"/>
                        </a:solidFill>
                        <a:latin typeface="Old Standard TT"/>
                        <a:ea typeface="Old Standard TT"/>
                        <a:cs typeface="Old Standard TT"/>
                        <a:sym typeface="Old Standard TT"/>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solidFill>
                            <a:srgbClr val="C00000"/>
                          </a:solidFill>
                          <a:latin typeface="Old Standard TT"/>
                          <a:ea typeface="Old Standard TT"/>
                          <a:cs typeface="Old Standard TT"/>
                          <a:sym typeface="Old Standard TT"/>
                        </a:rPr>
                        <a:t>-</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TSW ROW</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solidFill>
                            <a:srgbClr val="C00000"/>
                          </a:solidFill>
                          <a:latin typeface="Old Standard TT"/>
                          <a:ea typeface="Old Standard TT"/>
                          <a:cs typeface="Old Standard TT"/>
                          <a:sym typeface="Old Standard TT"/>
                        </a:rPr>
                        <a:t>0%</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solidFill>
                            <a:srgbClr val="C00000"/>
                          </a:solidFill>
                          <a:latin typeface="Old Standard TT"/>
                          <a:ea typeface="Old Standard TT"/>
                          <a:cs typeface="Old Standard TT"/>
                          <a:sym typeface="Old Standard TT"/>
                        </a:rPr>
                        <a:t>0%</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14%</a:t>
                      </a:r>
                      <a:endParaRPr sz="1050" u="none" cap="none" strike="noStrike">
                        <a:solidFill>
                          <a:srgbClr val="C00000"/>
                        </a:solidFill>
                        <a:latin typeface="Old Standard TT"/>
                        <a:ea typeface="Old Standard TT"/>
                        <a:cs typeface="Old Standard TT"/>
                        <a:sym typeface="Old Standard TT"/>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solidFill>
                            <a:srgbClr val="C00000"/>
                          </a:solidFill>
                          <a:latin typeface="Old Standard TT"/>
                          <a:ea typeface="Old Standard TT"/>
                          <a:cs typeface="Old Standard TT"/>
                          <a:sym typeface="Old Standard TT"/>
                        </a:rPr>
                        <a:t>-</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Stormwater Code</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Illegal Dumping</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83%</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solidFill>
                            <a:srgbClr val="C00000"/>
                          </a:solidFill>
                          <a:latin typeface="Old Standard TT"/>
                          <a:ea typeface="Old Standard TT"/>
                          <a:cs typeface="Old Standard TT"/>
                          <a:sym typeface="Old Standard TT"/>
                        </a:rPr>
                        <a:t>0%</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14%</a:t>
                      </a:r>
                      <a:endParaRPr sz="1050" u="none" cap="none" strike="noStrike">
                        <a:solidFill>
                          <a:srgbClr val="C00000"/>
                        </a:solidFill>
                        <a:latin typeface="Old Standard TT"/>
                        <a:ea typeface="Old Standard TT"/>
                        <a:cs typeface="Old Standard TT"/>
                        <a:sym typeface="Old Standard TT"/>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US" sz="1050" u="none" cap="none" strike="noStrike">
                          <a:solidFill>
                            <a:schemeClr val="dk1"/>
                          </a:solidFill>
                          <a:latin typeface="Old Standard TT"/>
                          <a:ea typeface="Old Standard TT"/>
                          <a:cs typeface="Old Standard TT"/>
                          <a:sym typeface="Old Standard TT"/>
                        </a:rPr>
                        <a:t>5.8x</a:t>
                      </a:r>
                      <a:endParaRPr/>
                    </a:p>
                  </a:txBody>
                  <a:tcPr marT="45725" marB="45725" marR="91450" marL="91450" anchor="ctr"/>
                </a:tc>
              </a:tr>
            </a:tbl>
          </a:graphicData>
        </a:graphic>
      </p:graphicFrame>
      <p:sp>
        <p:nvSpPr>
          <p:cNvPr id="562" name="Google Shape;562;p42"/>
          <p:cNvSpPr/>
          <p:nvPr/>
        </p:nvSpPr>
        <p:spPr>
          <a:xfrm>
            <a:off x="3333750" y="242136"/>
            <a:ext cx="1193800" cy="4386869"/>
          </a:xfrm>
          <a:prstGeom prst="ellipse">
            <a:avLst/>
          </a:prstGeom>
          <a:noFill/>
          <a:ln cap="flat" cmpd="sng" w="25400">
            <a:solidFill>
              <a:srgbClr val="ED35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43"/>
          <p:cNvSpPr txBox="1"/>
          <p:nvPr>
            <p:ph type="title"/>
          </p:nvPr>
        </p:nvSpPr>
        <p:spPr>
          <a:xfrm>
            <a:off x="311700" y="2210325"/>
            <a:ext cx="8520600" cy="61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US"/>
              <a:t>Problem with Neural Networks</a:t>
            </a:r>
            <a:endParaRPr/>
          </a:p>
        </p:txBody>
      </p:sp>
    </p:spTree>
  </p:cSld>
  <p:clrMapOvr>
    <a:masterClrMapping/>
  </p:clrMapOvr>
  <p:transition spd="slow" p14:dur="800">
    <p:circl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44"/>
          <p:cNvSpPr txBox="1"/>
          <p:nvPr>
            <p:ph type="title"/>
          </p:nvPr>
        </p:nvSpPr>
        <p:spPr>
          <a:xfrm>
            <a:off x="311700" y="686325"/>
            <a:ext cx="8520600" cy="61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US" sz="2000"/>
              <a:t>Problem with Neural Networks</a:t>
            </a:r>
            <a:endParaRPr/>
          </a:p>
        </p:txBody>
      </p:sp>
      <p:sp>
        <p:nvSpPr>
          <p:cNvPr id="573" name="Google Shape;573;p44"/>
          <p:cNvSpPr txBox="1"/>
          <p:nvPr/>
        </p:nvSpPr>
        <p:spPr>
          <a:xfrm>
            <a:off x="311700" y="2265150"/>
            <a:ext cx="8520600" cy="61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Old Standard TT"/>
              <a:buNone/>
            </a:pPr>
            <a:r>
              <a:rPr b="0" i="0" lang="en-US" sz="2000" u="none" cap="none" strike="noStrike">
                <a:solidFill>
                  <a:schemeClr val="dk1"/>
                </a:solidFill>
                <a:latin typeface="Old Standard TT"/>
                <a:ea typeface="Old Standard TT"/>
                <a:cs typeface="Old Standard TT"/>
                <a:sym typeface="Old Standard TT"/>
              </a:rPr>
              <a:t>We don’t know how the weights are being adjusted at each epoch.</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45"/>
          <p:cNvSpPr txBox="1"/>
          <p:nvPr>
            <p:ph type="title"/>
          </p:nvPr>
        </p:nvSpPr>
        <p:spPr>
          <a:xfrm>
            <a:off x="311700" y="686325"/>
            <a:ext cx="8520600" cy="61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US" sz="2000"/>
              <a:t>Problem with Neural Networks</a:t>
            </a:r>
            <a:endParaRPr/>
          </a:p>
        </p:txBody>
      </p:sp>
      <p:sp>
        <p:nvSpPr>
          <p:cNvPr id="579" name="Google Shape;579;p45"/>
          <p:cNvSpPr txBox="1"/>
          <p:nvPr/>
        </p:nvSpPr>
        <p:spPr>
          <a:xfrm>
            <a:off x="311700" y="1884150"/>
            <a:ext cx="8520600" cy="61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Old Standard TT"/>
              <a:buNone/>
            </a:pPr>
            <a:r>
              <a:rPr b="0" i="0" lang="en-US" sz="2000" u="none" cap="none" strike="noStrike">
                <a:solidFill>
                  <a:schemeClr val="dk1"/>
                </a:solidFill>
                <a:latin typeface="Old Standard TT"/>
                <a:ea typeface="Old Standard TT"/>
                <a:cs typeface="Old Standard TT"/>
                <a:sym typeface="Old Standard TT"/>
              </a:rPr>
              <a:t>We don’t know how the weights are being adjusted at each epoch.</a:t>
            </a:r>
            <a:endParaRPr/>
          </a:p>
        </p:txBody>
      </p:sp>
      <p:sp>
        <p:nvSpPr>
          <p:cNvPr id="580" name="Google Shape;580;p45"/>
          <p:cNvSpPr txBox="1"/>
          <p:nvPr/>
        </p:nvSpPr>
        <p:spPr>
          <a:xfrm>
            <a:off x="311700" y="2571750"/>
            <a:ext cx="8520600" cy="61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Old Standard TT"/>
              <a:buNone/>
            </a:pPr>
            <a:r>
              <a:rPr b="0" i="0" lang="en-US" sz="2000" u="none" cap="none" strike="noStrike">
                <a:solidFill>
                  <a:schemeClr val="dk1"/>
                </a:solidFill>
                <a:latin typeface="Old Standard TT"/>
                <a:ea typeface="Old Standard TT"/>
                <a:cs typeface="Old Standard TT"/>
                <a:sym typeface="Old Standard TT"/>
              </a:rPr>
              <a:t>Use Forest of Trees to determine Feature Importance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46"/>
          <p:cNvSpPr txBox="1"/>
          <p:nvPr/>
        </p:nvSpPr>
        <p:spPr>
          <a:xfrm>
            <a:off x="0" y="152400"/>
            <a:ext cx="2539450" cy="61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Old Standard TT"/>
              <a:buNone/>
            </a:pPr>
            <a:r>
              <a:rPr b="0" i="0" lang="en-US" sz="2000" u="none" cap="none" strike="noStrike">
                <a:solidFill>
                  <a:schemeClr val="dk1"/>
                </a:solidFill>
                <a:latin typeface="Old Standard TT"/>
                <a:ea typeface="Old Standard TT"/>
                <a:cs typeface="Old Standard TT"/>
                <a:sym typeface="Old Standard TT"/>
              </a:rPr>
              <a:t>Feature Ranking</a:t>
            </a:r>
            <a:endParaRPr/>
          </a:p>
        </p:txBody>
      </p:sp>
      <p:graphicFrame>
        <p:nvGraphicFramePr>
          <p:cNvPr id="586" name="Google Shape;586;p46"/>
          <p:cNvGraphicFramePr/>
          <p:nvPr/>
        </p:nvGraphicFramePr>
        <p:xfrm>
          <a:off x="2742171" y="990565"/>
          <a:ext cx="3000000" cy="3000000"/>
        </p:xfrm>
        <a:graphic>
          <a:graphicData uri="http://schemas.openxmlformats.org/drawingml/2006/table">
            <a:tbl>
              <a:tblPr bandRow="1" firstRow="1">
                <a:noFill/>
                <a:tableStyleId>{D6FE487D-3CDA-47F9-875B-71181E071E41}</a:tableStyleId>
              </a:tblPr>
              <a:tblGrid>
                <a:gridCol w="1219875"/>
                <a:gridCol w="1219875"/>
                <a:gridCol w="1219875"/>
              </a:tblGrid>
              <a:tr h="471725">
                <a:tc>
                  <a:txBody>
                    <a:bodyPr/>
                    <a:lstStyle/>
                    <a:p>
                      <a:pPr indent="0" lvl="0" marL="0" marR="0" rtl="0" algn="ctr">
                        <a:lnSpc>
                          <a:spcPct val="100000"/>
                        </a:lnSpc>
                        <a:spcBef>
                          <a:spcPts val="0"/>
                        </a:spcBef>
                        <a:spcAft>
                          <a:spcPts val="0"/>
                        </a:spcAft>
                        <a:buNone/>
                      </a:pPr>
                      <a:r>
                        <a:rPr lang="en-US" sz="1400" u="none" cap="none" strike="noStrike">
                          <a:latin typeface="Old Standard TT"/>
                          <a:ea typeface="Old Standard TT"/>
                          <a:cs typeface="Old Standard TT"/>
                          <a:sym typeface="Old Standard TT"/>
                        </a:rPr>
                        <a:t>Rank</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latin typeface="Old Standard TT"/>
                          <a:ea typeface="Old Standard TT"/>
                          <a:cs typeface="Old Standard TT"/>
                          <a:sym typeface="Old Standard TT"/>
                        </a:rPr>
                        <a:t>Feature</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latin typeface="Old Standard TT"/>
                          <a:ea typeface="Old Standard TT"/>
                          <a:cs typeface="Old Standard TT"/>
                          <a:sym typeface="Old Standard TT"/>
                        </a:rPr>
                        <a:t>Score</a:t>
                      </a:r>
                      <a:endParaRPr/>
                    </a:p>
                  </a:txBody>
                  <a:tcPr marT="45725" marB="45725" marR="91450" marL="91450" anchor="ctr"/>
                </a:tc>
              </a:tr>
              <a:tr h="433100">
                <a:tc>
                  <a:txBody>
                    <a:bodyPr/>
                    <a:lstStyle/>
                    <a:p>
                      <a:pPr indent="0" lvl="0" marL="0" marR="0" rtl="0" algn="ctr">
                        <a:lnSpc>
                          <a:spcPct val="100000"/>
                        </a:lnSpc>
                        <a:spcBef>
                          <a:spcPts val="0"/>
                        </a:spcBef>
                        <a:spcAft>
                          <a:spcPts val="0"/>
                        </a:spcAft>
                        <a:buNone/>
                      </a:pPr>
                      <a:r>
                        <a:rPr b="0" lang="en-US" sz="1050" u="none" cap="none" strike="noStrike">
                          <a:latin typeface="Old Standard TT"/>
                          <a:ea typeface="Old Standard TT"/>
                          <a:cs typeface="Old Standard TT"/>
                          <a:sym typeface="Old Standard TT"/>
                        </a:rPr>
                        <a:t>1</a:t>
                      </a:r>
                      <a:endParaRPr/>
                    </a:p>
                  </a:txBody>
                  <a:tcPr marT="45725" marB="45725" marR="91450" marL="91450" anchor="ctr"/>
                </a:tc>
                <a:tc>
                  <a:txBody>
                    <a:bodyPr/>
                    <a:lstStyle/>
                    <a:p>
                      <a:pPr indent="0" lvl="0" marL="0" marR="0" rtl="0" algn="ctr">
                        <a:lnSpc>
                          <a:spcPct val="100000"/>
                        </a:lnSpc>
                        <a:spcBef>
                          <a:spcPts val="0"/>
                        </a:spcBef>
                        <a:spcAft>
                          <a:spcPts val="0"/>
                        </a:spcAft>
                        <a:buNone/>
                      </a:pPr>
                      <a:r>
                        <a:rPr b="0" lang="en-US" sz="1050" u="none" cap="none" strike="noStrike">
                          <a:latin typeface="Old Standard TT"/>
                          <a:ea typeface="Old Standard TT"/>
                          <a:cs typeface="Old Standard TT"/>
                          <a:sym typeface="Old Standard TT"/>
                        </a:rPr>
                        <a:t>Latitude</a:t>
                      </a:r>
                      <a:endParaRPr/>
                    </a:p>
                  </a:txBody>
                  <a:tcPr marT="45725" marB="45725" marR="91450" marL="91450" anchor="ctr"/>
                </a:tc>
                <a:tc>
                  <a:txBody>
                    <a:bodyPr/>
                    <a:lstStyle/>
                    <a:p>
                      <a:pPr indent="0" lvl="0" marL="0" marR="0" rtl="0" algn="ctr">
                        <a:lnSpc>
                          <a:spcPct val="100000"/>
                        </a:lnSpc>
                        <a:spcBef>
                          <a:spcPts val="0"/>
                        </a:spcBef>
                        <a:spcAft>
                          <a:spcPts val="0"/>
                        </a:spcAft>
                        <a:buNone/>
                      </a:pPr>
                      <a:r>
                        <a:rPr b="0" lang="en-US" sz="1050" u="none" cap="none" strike="noStrike">
                          <a:latin typeface="Old Standard TT"/>
                          <a:ea typeface="Old Standard TT"/>
                          <a:cs typeface="Old Standard TT"/>
                          <a:sym typeface="Old Standard TT"/>
                        </a:rPr>
                        <a:t>0.41</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2</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Longitude</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0.40</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3</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Day of Week</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0.07</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4 </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Month</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0.03</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5</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Time of Day</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0.02</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6</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Community Plan Name</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solidFill>
                            <a:schemeClr val="dk1"/>
                          </a:solidFill>
                          <a:latin typeface="Old Standard TT"/>
                          <a:ea typeface="Old Standard TT"/>
                          <a:cs typeface="Old Standard TT"/>
                          <a:sym typeface="Old Standard TT"/>
                        </a:rPr>
                        <a:t>0.02</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7</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Season</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solidFill>
                            <a:schemeClr val="dk1"/>
                          </a:solidFill>
                          <a:latin typeface="Old Standard TT"/>
                          <a:ea typeface="Old Standard TT"/>
                          <a:cs typeface="Old Standard TT"/>
                          <a:sym typeface="Old Standard TT"/>
                        </a:rPr>
                        <a:t>0.01</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8</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Council District</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0.01</a:t>
                      </a:r>
                      <a:endParaRPr/>
                    </a:p>
                  </a:txBody>
                  <a:tcPr marT="45725" marB="45725" marR="91450" marL="91450" anchor="ct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47"/>
          <p:cNvSpPr txBox="1"/>
          <p:nvPr/>
        </p:nvSpPr>
        <p:spPr>
          <a:xfrm>
            <a:off x="0" y="152400"/>
            <a:ext cx="2539450" cy="61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Old Standard TT"/>
              <a:buNone/>
            </a:pPr>
            <a:r>
              <a:rPr b="0" i="0" lang="en-US" sz="2000" u="none" cap="none" strike="noStrike">
                <a:solidFill>
                  <a:schemeClr val="dk1"/>
                </a:solidFill>
                <a:latin typeface="Old Standard TT"/>
                <a:ea typeface="Old Standard TT"/>
                <a:cs typeface="Old Standard TT"/>
                <a:sym typeface="Old Standard TT"/>
              </a:rPr>
              <a:t>Feature Ranking</a:t>
            </a:r>
            <a:endParaRPr/>
          </a:p>
        </p:txBody>
      </p:sp>
      <p:graphicFrame>
        <p:nvGraphicFramePr>
          <p:cNvPr id="592" name="Google Shape;592;p47"/>
          <p:cNvGraphicFramePr/>
          <p:nvPr/>
        </p:nvGraphicFramePr>
        <p:xfrm>
          <a:off x="550392" y="1022315"/>
          <a:ext cx="3000000" cy="3000000"/>
        </p:xfrm>
        <a:graphic>
          <a:graphicData uri="http://schemas.openxmlformats.org/drawingml/2006/table">
            <a:tbl>
              <a:tblPr bandRow="1" firstRow="1">
                <a:noFill/>
                <a:tableStyleId>{D6FE487D-3CDA-47F9-875B-71181E071E41}</a:tableStyleId>
              </a:tblPr>
              <a:tblGrid>
                <a:gridCol w="1219875"/>
                <a:gridCol w="1219875"/>
                <a:gridCol w="1219875"/>
              </a:tblGrid>
              <a:tr h="471725">
                <a:tc>
                  <a:txBody>
                    <a:bodyPr/>
                    <a:lstStyle/>
                    <a:p>
                      <a:pPr indent="0" lvl="0" marL="0" marR="0" rtl="0" algn="ctr">
                        <a:lnSpc>
                          <a:spcPct val="100000"/>
                        </a:lnSpc>
                        <a:spcBef>
                          <a:spcPts val="0"/>
                        </a:spcBef>
                        <a:spcAft>
                          <a:spcPts val="0"/>
                        </a:spcAft>
                        <a:buNone/>
                      </a:pPr>
                      <a:r>
                        <a:rPr lang="en-US" sz="1400" u="none" cap="none" strike="noStrike">
                          <a:latin typeface="Old Standard TT"/>
                          <a:ea typeface="Old Standard TT"/>
                          <a:cs typeface="Old Standard TT"/>
                          <a:sym typeface="Old Standard TT"/>
                        </a:rPr>
                        <a:t>Rank</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latin typeface="Old Standard TT"/>
                          <a:ea typeface="Old Standard TT"/>
                          <a:cs typeface="Old Standard TT"/>
                          <a:sym typeface="Old Standard TT"/>
                        </a:rPr>
                        <a:t>Feature</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latin typeface="Old Standard TT"/>
                          <a:ea typeface="Old Standard TT"/>
                          <a:cs typeface="Old Standard TT"/>
                          <a:sym typeface="Old Standard TT"/>
                        </a:rPr>
                        <a:t>Score</a:t>
                      </a:r>
                      <a:endParaRPr/>
                    </a:p>
                  </a:txBody>
                  <a:tcPr marT="45725" marB="45725" marR="91450" marL="91450" anchor="ctr"/>
                </a:tc>
              </a:tr>
              <a:tr h="433100">
                <a:tc>
                  <a:txBody>
                    <a:bodyPr/>
                    <a:lstStyle/>
                    <a:p>
                      <a:pPr indent="0" lvl="0" marL="0" marR="0" rtl="0" algn="ctr">
                        <a:lnSpc>
                          <a:spcPct val="100000"/>
                        </a:lnSpc>
                        <a:spcBef>
                          <a:spcPts val="0"/>
                        </a:spcBef>
                        <a:spcAft>
                          <a:spcPts val="0"/>
                        </a:spcAft>
                        <a:buNone/>
                      </a:pPr>
                      <a:r>
                        <a:rPr b="0" lang="en-US" sz="1050" u="none" cap="none" strike="noStrike">
                          <a:latin typeface="Old Standard TT"/>
                          <a:ea typeface="Old Standard TT"/>
                          <a:cs typeface="Old Standard TT"/>
                          <a:sym typeface="Old Standard TT"/>
                        </a:rPr>
                        <a:t>1</a:t>
                      </a:r>
                      <a:endParaRPr/>
                    </a:p>
                  </a:txBody>
                  <a:tcPr marT="45725" marB="45725" marR="91450" marL="91450" anchor="ctr"/>
                </a:tc>
                <a:tc>
                  <a:txBody>
                    <a:bodyPr/>
                    <a:lstStyle/>
                    <a:p>
                      <a:pPr indent="0" lvl="0" marL="0" marR="0" rtl="0" algn="ctr">
                        <a:lnSpc>
                          <a:spcPct val="100000"/>
                        </a:lnSpc>
                        <a:spcBef>
                          <a:spcPts val="0"/>
                        </a:spcBef>
                        <a:spcAft>
                          <a:spcPts val="0"/>
                        </a:spcAft>
                        <a:buNone/>
                      </a:pPr>
                      <a:r>
                        <a:rPr b="0" lang="en-US" sz="1050" u="none" cap="none" strike="noStrike">
                          <a:latin typeface="Old Standard TT"/>
                          <a:ea typeface="Old Standard TT"/>
                          <a:cs typeface="Old Standard TT"/>
                          <a:sym typeface="Old Standard TT"/>
                        </a:rPr>
                        <a:t>Latitude [0]</a:t>
                      </a:r>
                      <a:endParaRPr/>
                    </a:p>
                  </a:txBody>
                  <a:tcPr marT="45725" marB="45725" marR="91450" marL="91450" anchor="ctr"/>
                </a:tc>
                <a:tc>
                  <a:txBody>
                    <a:bodyPr/>
                    <a:lstStyle/>
                    <a:p>
                      <a:pPr indent="0" lvl="0" marL="0" marR="0" rtl="0" algn="ctr">
                        <a:lnSpc>
                          <a:spcPct val="100000"/>
                        </a:lnSpc>
                        <a:spcBef>
                          <a:spcPts val="0"/>
                        </a:spcBef>
                        <a:spcAft>
                          <a:spcPts val="0"/>
                        </a:spcAft>
                        <a:buNone/>
                      </a:pPr>
                      <a:r>
                        <a:rPr b="0" lang="en-US" sz="1050" u="none" cap="none" strike="noStrike">
                          <a:latin typeface="Old Standard TT"/>
                          <a:ea typeface="Old Standard TT"/>
                          <a:cs typeface="Old Standard TT"/>
                          <a:sym typeface="Old Standard TT"/>
                        </a:rPr>
                        <a:t>0.41</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2</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Longitude [1]</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0.40</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3</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Day of Week [7]</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0.07</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4 </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Month [4]</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0.03</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5</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Time of Day [6]</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0.02</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6</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Community Plan Name [3]</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solidFill>
                            <a:schemeClr val="dk1"/>
                          </a:solidFill>
                          <a:latin typeface="Old Standard TT"/>
                          <a:ea typeface="Old Standard TT"/>
                          <a:cs typeface="Old Standard TT"/>
                          <a:sym typeface="Old Standard TT"/>
                        </a:rPr>
                        <a:t>0.02</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7</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Season [5]</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solidFill>
                            <a:schemeClr val="dk1"/>
                          </a:solidFill>
                          <a:latin typeface="Old Standard TT"/>
                          <a:ea typeface="Old Standard TT"/>
                          <a:cs typeface="Old Standard TT"/>
                          <a:sym typeface="Old Standard TT"/>
                        </a:rPr>
                        <a:t>0.01</a:t>
                      </a:r>
                      <a:endParaRPr/>
                    </a:p>
                  </a:txBody>
                  <a:tcPr marT="45725" marB="45725" marR="91450" marL="91450" anchor="ctr"/>
                </a:tc>
              </a:tr>
              <a:tr h="365750">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8</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Council District [2]</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50" u="none" cap="none" strike="noStrike">
                          <a:latin typeface="Old Standard TT"/>
                          <a:ea typeface="Old Standard TT"/>
                          <a:cs typeface="Old Standard TT"/>
                          <a:sym typeface="Old Standard TT"/>
                        </a:rPr>
                        <a:t>0.01</a:t>
                      </a:r>
                      <a:endParaRPr/>
                    </a:p>
                  </a:txBody>
                  <a:tcPr marT="45725" marB="45725" marR="91450" marL="91450" anchor="ctr"/>
                </a:tc>
              </a:tr>
            </a:tbl>
          </a:graphicData>
        </a:graphic>
      </p:graphicFrame>
      <p:pic>
        <p:nvPicPr>
          <p:cNvPr id="593" name="Google Shape;593;p47"/>
          <p:cNvPicPr preferRelativeResize="0"/>
          <p:nvPr/>
        </p:nvPicPr>
        <p:blipFill rotWithShape="1">
          <a:blip r:embed="rId3">
            <a:alphaModFix/>
          </a:blip>
          <a:srcRect b="0" l="0" r="0" t="0"/>
          <a:stretch/>
        </p:blipFill>
        <p:spPr>
          <a:xfrm>
            <a:off x="4572000" y="1228725"/>
            <a:ext cx="4067175" cy="28003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48"/>
          <p:cNvSpPr txBox="1"/>
          <p:nvPr>
            <p:ph type="title"/>
          </p:nvPr>
        </p:nvSpPr>
        <p:spPr>
          <a:xfrm>
            <a:off x="2319475" y="1958550"/>
            <a:ext cx="4505050" cy="61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US" sz="4800"/>
              <a:t>Model in Action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49"/>
          <p:cNvSpPr txBox="1"/>
          <p:nvPr>
            <p:ph type="title"/>
          </p:nvPr>
        </p:nvSpPr>
        <p:spPr>
          <a:xfrm>
            <a:off x="2319475" y="339300"/>
            <a:ext cx="4505050" cy="61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US" sz="3600"/>
              <a:t>Model in Action</a:t>
            </a:r>
            <a:endParaRPr/>
          </a:p>
        </p:txBody>
      </p:sp>
      <p:grpSp>
        <p:nvGrpSpPr>
          <p:cNvPr id="604" name="Google Shape;604;p49"/>
          <p:cNvGrpSpPr/>
          <p:nvPr/>
        </p:nvGrpSpPr>
        <p:grpSpPr>
          <a:xfrm>
            <a:off x="1525785" y="2136576"/>
            <a:ext cx="6092428" cy="870346"/>
            <a:chOff x="1785" y="1596826"/>
            <a:chExt cx="6092428" cy="870346"/>
          </a:xfrm>
        </p:grpSpPr>
        <p:sp>
          <p:nvSpPr>
            <p:cNvPr id="605" name="Google Shape;605;p49"/>
            <p:cNvSpPr/>
            <p:nvPr/>
          </p:nvSpPr>
          <p:spPr>
            <a:xfrm>
              <a:off x="1785" y="1596826"/>
              <a:ext cx="2175867" cy="870346"/>
            </a:xfrm>
            <a:prstGeom prst="chevron">
              <a:avLst>
                <a:gd fmla="val 50000" name="adj"/>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9"/>
            <p:cNvSpPr txBox="1"/>
            <p:nvPr/>
          </p:nvSpPr>
          <p:spPr>
            <a:xfrm>
              <a:off x="436958" y="1596826"/>
              <a:ext cx="1305521" cy="870346"/>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Insert Parameters</a:t>
              </a:r>
              <a:endParaRPr/>
            </a:p>
          </p:txBody>
        </p:sp>
        <p:sp>
          <p:nvSpPr>
            <p:cNvPr id="607" name="Google Shape;607;p49"/>
            <p:cNvSpPr/>
            <p:nvPr/>
          </p:nvSpPr>
          <p:spPr>
            <a:xfrm>
              <a:off x="1960066" y="1596826"/>
              <a:ext cx="2175867" cy="870346"/>
            </a:xfrm>
            <a:prstGeom prst="chevron">
              <a:avLst>
                <a:gd fmla="val 50000" name="adj"/>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9"/>
            <p:cNvSpPr txBox="1"/>
            <p:nvPr/>
          </p:nvSpPr>
          <p:spPr>
            <a:xfrm>
              <a:off x="2395239" y="1596826"/>
              <a:ext cx="1305521" cy="870346"/>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Run the Model</a:t>
              </a:r>
              <a:endParaRPr/>
            </a:p>
          </p:txBody>
        </p:sp>
        <p:sp>
          <p:nvSpPr>
            <p:cNvPr id="609" name="Google Shape;609;p49"/>
            <p:cNvSpPr/>
            <p:nvPr/>
          </p:nvSpPr>
          <p:spPr>
            <a:xfrm>
              <a:off x="3918346" y="1596826"/>
              <a:ext cx="2175867" cy="870346"/>
            </a:xfrm>
            <a:prstGeom prst="chevron">
              <a:avLst>
                <a:gd fmla="val 50000" name="adj"/>
              </a:avLst>
            </a:prstGeom>
            <a:solidFill>
              <a:srgbClr val="7FCBC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9"/>
            <p:cNvSpPr txBox="1"/>
            <p:nvPr/>
          </p:nvSpPr>
          <p:spPr>
            <a:xfrm>
              <a:off x="4353519" y="1596826"/>
              <a:ext cx="1305521" cy="870346"/>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Interpret Table</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5"/>
          <p:cNvSpPr txBox="1"/>
          <p:nvPr>
            <p:ph type="title"/>
          </p:nvPr>
        </p:nvSpPr>
        <p:spPr>
          <a:xfrm>
            <a:off x="533407" y="1916731"/>
            <a:ext cx="7608047" cy="131003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400"/>
              <a:buNone/>
            </a:pPr>
            <a:r>
              <a:rPr lang="en-US"/>
              <a:t>What’s Going on in SD?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50"/>
          <p:cNvSpPr txBox="1"/>
          <p:nvPr>
            <p:ph type="title"/>
          </p:nvPr>
        </p:nvSpPr>
        <p:spPr>
          <a:xfrm>
            <a:off x="2319475" y="339300"/>
            <a:ext cx="4505050" cy="61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US" sz="3600"/>
              <a:t>Model in Action</a:t>
            </a:r>
            <a:endParaRPr/>
          </a:p>
        </p:txBody>
      </p:sp>
      <p:grpSp>
        <p:nvGrpSpPr>
          <p:cNvPr id="616" name="Google Shape;616;p50"/>
          <p:cNvGrpSpPr/>
          <p:nvPr/>
        </p:nvGrpSpPr>
        <p:grpSpPr>
          <a:xfrm>
            <a:off x="735011" y="1260276"/>
            <a:ext cx="2175867" cy="3080148"/>
            <a:chOff x="0" y="720526"/>
            <a:chExt cx="2175867" cy="3080148"/>
          </a:xfrm>
        </p:grpSpPr>
        <p:sp>
          <p:nvSpPr>
            <p:cNvPr id="617" name="Google Shape;617;p50"/>
            <p:cNvSpPr/>
            <p:nvPr/>
          </p:nvSpPr>
          <p:spPr>
            <a:xfrm>
              <a:off x="0" y="720526"/>
              <a:ext cx="2175867" cy="870346"/>
            </a:xfrm>
            <a:prstGeom prst="chevron">
              <a:avLst>
                <a:gd fmla="val 50000" name="adj"/>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0"/>
            <p:cNvSpPr txBox="1"/>
            <p:nvPr/>
          </p:nvSpPr>
          <p:spPr>
            <a:xfrm>
              <a:off x="435173" y="720526"/>
              <a:ext cx="1305521" cy="870346"/>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Insert Parameters</a:t>
              </a:r>
              <a:endParaRPr/>
            </a:p>
          </p:txBody>
        </p:sp>
        <p:sp>
          <p:nvSpPr>
            <p:cNvPr id="619" name="Google Shape;619;p50"/>
            <p:cNvSpPr/>
            <p:nvPr/>
          </p:nvSpPr>
          <p:spPr>
            <a:xfrm>
              <a:off x="0" y="1806371"/>
              <a:ext cx="2175867" cy="870346"/>
            </a:xfrm>
            <a:prstGeom prst="chevron">
              <a:avLst>
                <a:gd fmla="val 50000" name="adj"/>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0"/>
            <p:cNvSpPr txBox="1"/>
            <p:nvPr/>
          </p:nvSpPr>
          <p:spPr>
            <a:xfrm>
              <a:off x="435173" y="1806371"/>
              <a:ext cx="1305521" cy="870346"/>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Run the Model</a:t>
              </a:r>
              <a:endParaRPr/>
            </a:p>
          </p:txBody>
        </p:sp>
        <p:sp>
          <p:nvSpPr>
            <p:cNvPr id="621" name="Google Shape;621;p50"/>
            <p:cNvSpPr/>
            <p:nvPr/>
          </p:nvSpPr>
          <p:spPr>
            <a:xfrm>
              <a:off x="0" y="2930328"/>
              <a:ext cx="2175867" cy="870346"/>
            </a:xfrm>
            <a:prstGeom prst="chevron">
              <a:avLst>
                <a:gd fmla="val 50000" name="adj"/>
              </a:avLst>
            </a:prstGeom>
            <a:solidFill>
              <a:srgbClr val="7FCBC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0"/>
            <p:cNvSpPr txBox="1"/>
            <p:nvPr/>
          </p:nvSpPr>
          <p:spPr>
            <a:xfrm>
              <a:off x="435173" y="2930328"/>
              <a:ext cx="1305521" cy="870346"/>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Interpret Table</a:t>
              </a:r>
              <a:endParaRPr/>
            </a:p>
          </p:txBody>
        </p:sp>
      </p:grpSp>
      <p:sp>
        <p:nvSpPr>
          <p:cNvPr id="623" name="Google Shape;623;p50"/>
          <p:cNvSpPr txBox="1"/>
          <p:nvPr/>
        </p:nvSpPr>
        <p:spPr>
          <a:xfrm>
            <a:off x="3323110" y="1323829"/>
            <a:ext cx="4025900" cy="73866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Friday, Council District 9, GPS Coordinates (32.70899, -117.11593), Winter, January, Via De La Valle, Afternoon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51"/>
          <p:cNvSpPr txBox="1"/>
          <p:nvPr>
            <p:ph type="title"/>
          </p:nvPr>
        </p:nvSpPr>
        <p:spPr>
          <a:xfrm>
            <a:off x="2319475" y="339300"/>
            <a:ext cx="4505050" cy="61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US" sz="3600"/>
              <a:t>Model in Action</a:t>
            </a:r>
            <a:endParaRPr/>
          </a:p>
        </p:txBody>
      </p:sp>
      <p:grpSp>
        <p:nvGrpSpPr>
          <p:cNvPr id="629" name="Google Shape;629;p51"/>
          <p:cNvGrpSpPr/>
          <p:nvPr/>
        </p:nvGrpSpPr>
        <p:grpSpPr>
          <a:xfrm>
            <a:off x="735011" y="1260276"/>
            <a:ext cx="2175867" cy="3080148"/>
            <a:chOff x="0" y="720526"/>
            <a:chExt cx="2175867" cy="3080148"/>
          </a:xfrm>
        </p:grpSpPr>
        <p:sp>
          <p:nvSpPr>
            <p:cNvPr id="630" name="Google Shape;630;p51"/>
            <p:cNvSpPr/>
            <p:nvPr/>
          </p:nvSpPr>
          <p:spPr>
            <a:xfrm>
              <a:off x="0" y="720526"/>
              <a:ext cx="2175867" cy="870346"/>
            </a:xfrm>
            <a:prstGeom prst="chevron">
              <a:avLst>
                <a:gd fmla="val 50000" name="adj"/>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1"/>
            <p:cNvSpPr txBox="1"/>
            <p:nvPr/>
          </p:nvSpPr>
          <p:spPr>
            <a:xfrm>
              <a:off x="435173" y="720526"/>
              <a:ext cx="1305521" cy="870346"/>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Insert Parameters</a:t>
              </a:r>
              <a:endParaRPr/>
            </a:p>
          </p:txBody>
        </p:sp>
        <p:sp>
          <p:nvSpPr>
            <p:cNvPr id="632" name="Google Shape;632;p51"/>
            <p:cNvSpPr/>
            <p:nvPr/>
          </p:nvSpPr>
          <p:spPr>
            <a:xfrm>
              <a:off x="0" y="1806371"/>
              <a:ext cx="2175867" cy="870346"/>
            </a:xfrm>
            <a:prstGeom prst="chevron">
              <a:avLst>
                <a:gd fmla="val 50000" name="adj"/>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1"/>
            <p:cNvSpPr txBox="1"/>
            <p:nvPr/>
          </p:nvSpPr>
          <p:spPr>
            <a:xfrm>
              <a:off x="435173" y="1806371"/>
              <a:ext cx="1305521" cy="870346"/>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Run the Model</a:t>
              </a:r>
              <a:endParaRPr/>
            </a:p>
          </p:txBody>
        </p:sp>
        <p:sp>
          <p:nvSpPr>
            <p:cNvPr id="634" name="Google Shape;634;p51"/>
            <p:cNvSpPr/>
            <p:nvPr/>
          </p:nvSpPr>
          <p:spPr>
            <a:xfrm>
              <a:off x="0" y="2930328"/>
              <a:ext cx="2175867" cy="870346"/>
            </a:xfrm>
            <a:prstGeom prst="chevron">
              <a:avLst>
                <a:gd fmla="val 50000" name="adj"/>
              </a:avLst>
            </a:prstGeom>
            <a:solidFill>
              <a:srgbClr val="7FCBC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1"/>
            <p:cNvSpPr txBox="1"/>
            <p:nvPr/>
          </p:nvSpPr>
          <p:spPr>
            <a:xfrm>
              <a:off x="435173" y="2930328"/>
              <a:ext cx="1305521" cy="870346"/>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Interpret Table</a:t>
              </a:r>
              <a:endParaRPr/>
            </a:p>
          </p:txBody>
        </p:sp>
      </p:grpSp>
      <p:sp>
        <p:nvSpPr>
          <p:cNvPr id="636" name="Google Shape;636;p51"/>
          <p:cNvSpPr txBox="1"/>
          <p:nvPr/>
        </p:nvSpPr>
        <p:spPr>
          <a:xfrm>
            <a:off x="3323110" y="1323829"/>
            <a:ext cx="4025900" cy="73866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Friday, Council District 9, GPS Coordinates (32.70899, -117.11593), Winter, January, Via De La Valle, Afternoon</a:t>
            </a:r>
            <a:endParaRPr/>
          </a:p>
        </p:txBody>
      </p:sp>
      <p:pic>
        <p:nvPicPr>
          <p:cNvPr id="637" name="Google Shape;637;p51"/>
          <p:cNvPicPr preferRelativeResize="0"/>
          <p:nvPr/>
        </p:nvPicPr>
        <p:blipFill rotWithShape="1">
          <a:blip r:embed="rId3">
            <a:alphaModFix/>
          </a:blip>
          <a:srcRect b="0" l="0" r="0" t="0"/>
          <a:stretch/>
        </p:blipFill>
        <p:spPr>
          <a:xfrm>
            <a:off x="3476625" y="2303002"/>
            <a:ext cx="4279429" cy="96929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52"/>
          <p:cNvSpPr txBox="1"/>
          <p:nvPr>
            <p:ph type="title"/>
          </p:nvPr>
        </p:nvSpPr>
        <p:spPr>
          <a:xfrm>
            <a:off x="2319475" y="339300"/>
            <a:ext cx="4505050" cy="61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US" sz="3600"/>
              <a:t>Model in Action</a:t>
            </a:r>
            <a:endParaRPr/>
          </a:p>
        </p:txBody>
      </p:sp>
      <p:grpSp>
        <p:nvGrpSpPr>
          <p:cNvPr id="643" name="Google Shape;643;p52"/>
          <p:cNvGrpSpPr/>
          <p:nvPr/>
        </p:nvGrpSpPr>
        <p:grpSpPr>
          <a:xfrm>
            <a:off x="735011" y="1260276"/>
            <a:ext cx="2175867" cy="3080148"/>
            <a:chOff x="0" y="720526"/>
            <a:chExt cx="2175867" cy="3080148"/>
          </a:xfrm>
        </p:grpSpPr>
        <p:sp>
          <p:nvSpPr>
            <p:cNvPr id="644" name="Google Shape;644;p52"/>
            <p:cNvSpPr/>
            <p:nvPr/>
          </p:nvSpPr>
          <p:spPr>
            <a:xfrm>
              <a:off x="0" y="720526"/>
              <a:ext cx="2175867" cy="870346"/>
            </a:xfrm>
            <a:prstGeom prst="chevron">
              <a:avLst>
                <a:gd fmla="val 50000" name="adj"/>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2"/>
            <p:cNvSpPr txBox="1"/>
            <p:nvPr/>
          </p:nvSpPr>
          <p:spPr>
            <a:xfrm>
              <a:off x="435173" y="720526"/>
              <a:ext cx="1305521" cy="870346"/>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Insert Parameters</a:t>
              </a:r>
              <a:endParaRPr/>
            </a:p>
          </p:txBody>
        </p:sp>
        <p:sp>
          <p:nvSpPr>
            <p:cNvPr id="646" name="Google Shape;646;p52"/>
            <p:cNvSpPr/>
            <p:nvPr/>
          </p:nvSpPr>
          <p:spPr>
            <a:xfrm>
              <a:off x="0" y="1806371"/>
              <a:ext cx="2175867" cy="870346"/>
            </a:xfrm>
            <a:prstGeom prst="chevron">
              <a:avLst>
                <a:gd fmla="val 50000" name="adj"/>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2"/>
            <p:cNvSpPr txBox="1"/>
            <p:nvPr/>
          </p:nvSpPr>
          <p:spPr>
            <a:xfrm>
              <a:off x="435173" y="1806371"/>
              <a:ext cx="1305521" cy="870346"/>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Run the Model</a:t>
              </a:r>
              <a:endParaRPr/>
            </a:p>
          </p:txBody>
        </p:sp>
        <p:sp>
          <p:nvSpPr>
            <p:cNvPr id="648" name="Google Shape;648;p52"/>
            <p:cNvSpPr/>
            <p:nvPr/>
          </p:nvSpPr>
          <p:spPr>
            <a:xfrm>
              <a:off x="0" y="2930328"/>
              <a:ext cx="2175867" cy="870346"/>
            </a:xfrm>
            <a:prstGeom prst="chevron">
              <a:avLst>
                <a:gd fmla="val 50000" name="adj"/>
              </a:avLst>
            </a:prstGeom>
            <a:solidFill>
              <a:srgbClr val="7FCBC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2"/>
            <p:cNvSpPr txBox="1"/>
            <p:nvPr/>
          </p:nvSpPr>
          <p:spPr>
            <a:xfrm>
              <a:off x="435173" y="2930328"/>
              <a:ext cx="1305521" cy="870346"/>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Interpret Table</a:t>
              </a:r>
              <a:endParaRPr/>
            </a:p>
          </p:txBody>
        </p:sp>
      </p:grpSp>
      <p:sp>
        <p:nvSpPr>
          <p:cNvPr id="650" name="Google Shape;650;p52"/>
          <p:cNvSpPr txBox="1"/>
          <p:nvPr/>
        </p:nvSpPr>
        <p:spPr>
          <a:xfrm>
            <a:off x="3323110" y="1323829"/>
            <a:ext cx="4025900" cy="73866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 Friday, Council District 9, GPS Coordinates (32.70899, -117.11593), Winter, January, Via De La Valle, Afternoon</a:t>
            </a:r>
            <a:endParaRPr/>
          </a:p>
        </p:txBody>
      </p:sp>
      <p:pic>
        <p:nvPicPr>
          <p:cNvPr id="651" name="Google Shape;651;p52"/>
          <p:cNvPicPr preferRelativeResize="0"/>
          <p:nvPr/>
        </p:nvPicPr>
        <p:blipFill rotWithShape="1">
          <a:blip r:embed="rId3">
            <a:alphaModFix/>
          </a:blip>
          <a:srcRect b="0" l="0" r="0" t="0"/>
          <a:stretch/>
        </p:blipFill>
        <p:spPr>
          <a:xfrm>
            <a:off x="3476625" y="2303002"/>
            <a:ext cx="4279429" cy="969293"/>
          </a:xfrm>
          <a:prstGeom prst="rect">
            <a:avLst/>
          </a:prstGeom>
          <a:noFill/>
          <a:ln>
            <a:noFill/>
          </a:ln>
        </p:spPr>
      </p:pic>
      <p:pic>
        <p:nvPicPr>
          <p:cNvPr id="652" name="Google Shape;652;p52"/>
          <p:cNvPicPr preferRelativeResize="0"/>
          <p:nvPr/>
        </p:nvPicPr>
        <p:blipFill rotWithShape="1">
          <a:blip r:embed="rId4">
            <a:alphaModFix/>
          </a:blip>
          <a:srcRect b="0" l="0" r="0" t="0"/>
          <a:stretch/>
        </p:blipFill>
        <p:spPr>
          <a:xfrm>
            <a:off x="3476625" y="3450339"/>
            <a:ext cx="4778375" cy="96584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53"/>
          <p:cNvSpPr txBox="1"/>
          <p:nvPr>
            <p:ph type="title"/>
          </p:nvPr>
        </p:nvSpPr>
        <p:spPr>
          <a:xfrm>
            <a:off x="527600" y="1958550"/>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400"/>
              <a:t>For the full python code, repository can be found here:</a:t>
            </a:r>
            <a:br>
              <a:rPr lang="en-US" sz="2400"/>
            </a:br>
            <a:r>
              <a:rPr lang="en-US" sz="2400" u="sng">
                <a:solidFill>
                  <a:schemeClr val="hlink"/>
                </a:solidFill>
                <a:hlinkClick r:id="rId3"/>
              </a:rPr>
              <a:t>https://github.com/ryanluuwas/ML-SD-Project</a:t>
            </a:r>
            <a:br>
              <a:rPr lang="en-US" sz="2400"/>
            </a:br>
            <a:br>
              <a:rPr lang="en-US" sz="2400"/>
            </a:br>
            <a:endParaRPr sz="2400"/>
          </a:p>
        </p:txBody>
      </p:sp>
    </p:spTree>
  </p:cSld>
  <p:clrMapOvr>
    <a:masterClrMapping/>
  </p:clrMapOvr>
  <p:transition spd="slow">
    <p:push/>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54"/>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400"/>
              <a:buNone/>
            </a:pPr>
            <a:r>
              <a:rPr lang="en-US"/>
              <a:t>Recommendations</a:t>
            </a:r>
            <a:endParaRPr/>
          </a:p>
        </p:txBody>
      </p:sp>
    </p:spTree>
  </p:cSld>
  <p:clrMapOvr>
    <a:masterClrMapping/>
  </p:clrMapOvr>
  <p:transition spd="slow">
    <p:push/>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55"/>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Key Insights</a:t>
            </a:r>
            <a:endParaRPr/>
          </a:p>
        </p:txBody>
      </p:sp>
      <p:sp>
        <p:nvSpPr>
          <p:cNvPr id="668" name="Google Shape;668;p55"/>
          <p:cNvSpPr/>
          <p:nvPr/>
        </p:nvSpPr>
        <p:spPr>
          <a:xfrm>
            <a:off x="341123" y="1377412"/>
            <a:ext cx="1832674" cy="1632485"/>
          </a:xfrm>
          <a:prstGeom prst="ellipse">
            <a:avLst/>
          </a:prstGeom>
          <a:solidFill>
            <a:srgbClr val="FFD974"/>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114300" marR="0" rtl="0" algn="l">
              <a:lnSpc>
                <a:spcPct val="115000"/>
              </a:lnSpc>
              <a:spcBef>
                <a:spcPts val="0"/>
              </a:spcBef>
              <a:spcAft>
                <a:spcPts val="0"/>
              </a:spcAft>
              <a:buNone/>
            </a:pPr>
            <a:r>
              <a:rPr b="0" i="0" lang="en-US" sz="1200" u="none" cap="none" strike="noStrike">
                <a:solidFill>
                  <a:srgbClr val="000000"/>
                </a:solidFill>
                <a:latin typeface="Old Standard TT"/>
                <a:ea typeface="Old Standard TT"/>
                <a:cs typeface="Old Standard TT"/>
                <a:sym typeface="Old Standard TT"/>
              </a:rPr>
              <a:t>1. Overall, case times have been trending down since the app launch</a:t>
            </a:r>
            <a:endParaRPr/>
          </a:p>
        </p:txBody>
      </p:sp>
      <p:sp>
        <p:nvSpPr>
          <p:cNvPr id="669" name="Google Shape;669;p55"/>
          <p:cNvSpPr/>
          <p:nvPr/>
        </p:nvSpPr>
        <p:spPr>
          <a:xfrm>
            <a:off x="1530457" y="3329084"/>
            <a:ext cx="2061275" cy="1353520"/>
          </a:xfrm>
          <a:prstGeom prst="ellipse">
            <a:avLst/>
          </a:prstGeom>
          <a:solidFill>
            <a:srgbClr val="FFD974"/>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114300" marR="0" rtl="0" algn="ctr">
              <a:lnSpc>
                <a:spcPct val="115000"/>
              </a:lnSpc>
              <a:spcBef>
                <a:spcPts val="0"/>
              </a:spcBef>
              <a:spcAft>
                <a:spcPts val="0"/>
              </a:spcAft>
              <a:buNone/>
            </a:pPr>
            <a:r>
              <a:rPr b="0" i="0" lang="en-US" sz="1200" u="none" cap="none" strike="noStrike">
                <a:solidFill>
                  <a:srgbClr val="000000"/>
                </a:solidFill>
                <a:latin typeface="Old Standard TT"/>
                <a:ea typeface="Old Standard TT"/>
                <a:cs typeface="Old Standard TT"/>
                <a:sym typeface="Old Standard TT"/>
              </a:rPr>
              <a:t>2. Shared Mobility Devices are common complaints in case reporting</a:t>
            </a:r>
            <a:endParaRPr/>
          </a:p>
        </p:txBody>
      </p:sp>
      <p:sp>
        <p:nvSpPr>
          <p:cNvPr id="670" name="Google Shape;670;p55"/>
          <p:cNvSpPr/>
          <p:nvPr/>
        </p:nvSpPr>
        <p:spPr>
          <a:xfrm>
            <a:off x="5256589" y="3240940"/>
            <a:ext cx="1695691" cy="1441664"/>
          </a:xfrm>
          <a:prstGeom prst="ellipse">
            <a:avLst/>
          </a:prstGeom>
          <a:solidFill>
            <a:srgbClr val="FFD974"/>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114300" marR="0" rtl="0" algn="l">
              <a:lnSpc>
                <a:spcPct val="115000"/>
              </a:lnSpc>
              <a:spcBef>
                <a:spcPts val="0"/>
              </a:spcBef>
              <a:spcAft>
                <a:spcPts val="0"/>
              </a:spcAft>
              <a:buNone/>
            </a:pPr>
            <a:r>
              <a:rPr b="0" i="0" lang="en-US" sz="1200" u="none" cap="none" strike="noStrike">
                <a:solidFill>
                  <a:srgbClr val="000000"/>
                </a:solidFill>
                <a:latin typeface="Old Standard TT"/>
                <a:ea typeface="Old Standard TT"/>
                <a:cs typeface="Old Standard TT"/>
                <a:sym typeface="Old Standard TT"/>
              </a:rPr>
              <a:t>4. Multiple requests for same exact latitude and longitude</a:t>
            </a:r>
            <a:endParaRPr/>
          </a:p>
        </p:txBody>
      </p:sp>
      <p:sp>
        <p:nvSpPr>
          <p:cNvPr id="671" name="Google Shape;671;p55"/>
          <p:cNvSpPr/>
          <p:nvPr/>
        </p:nvSpPr>
        <p:spPr>
          <a:xfrm>
            <a:off x="3159151" y="1510026"/>
            <a:ext cx="2583052" cy="1567912"/>
          </a:xfrm>
          <a:prstGeom prst="ellipse">
            <a:avLst/>
          </a:prstGeom>
          <a:solidFill>
            <a:srgbClr val="FFD974"/>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114300" marR="0" rtl="0" algn="l">
              <a:lnSpc>
                <a:spcPct val="115000"/>
              </a:lnSpc>
              <a:spcBef>
                <a:spcPts val="0"/>
              </a:spcBef>
              <a:spcAft>
                <a:spcPts val="0"/>
              </a:spcAft>
              <a:buNone/>
            </a:pPr>
            <a:r>
              <a:rPr b="0" i="0" lang="en-US" sz="1200" u="none" cap="none" strike="noStrike">
                <a:solidFill>
                  <a:srgbClr val="000000"/>
                </a:solidFill>
                <a:latin typeface="Old Standard TT"/>
                <a:ea typeface="Old Standard TT"/>
                <a:cs typeface="Old Standard TT"/>
                <a:sym typeface="Old Standard TT"/>
              </a:rPr>
              <a:t>3. Longitude and Latitude are the most significant variables in predicting case record type</a:t>
            </a:r>
            <a:endParaRPr b="0" i="0" sz="1800" u="none" cap="none" strike="noStrike">
              <a:solidFill>
                <a:srgbClr val="000000"/>
              </a:solidFill>
              <a:latin typeface="Old Standard TT"/>
              <a:ea typeface="Old Standard TT"/>
              <a:cs typeface="Old Standard TT"/>
              <a:sym typeface="Old Standard TT"/>
            </a:endParaRPr>
          </a:p>
        </p:txBody>
      </p:sp>
      <p:sp>
        <p:nvSpPr>
          <p:cNvPr id="672" name="Google Shape;672;p55"/>
          <p:cNvSpPr/>
          <p:nvPr/>
        </p:nvSpPr>
        <p:spPr>
          <a:xfrm>
            <a:off x="6514455" y="1224368"/>
            <a:ext cx="1832674" cy="1725476"/>
          </a:xfrm>
          <a:prstGeom prst="ellipse">
            <a:avLst/>
          </a:prstGeom>
          <a:solidFill>
            <a:srgbClr val="FFD974"/>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114300" marR="0" rtl="0" algn="l">
              <a:lnSpc>
                <a:spcPct val="115000"/>
              </a:lnSpc>
              <a:spcBef>
                <a:spcPts val="0"/>
              </a:spcBef>
              <a:spcAft>
                <a:spcPts val="0"/>
              </a:spcAft>
              <a:buNone/>
            </a:pPr>
            <a:r>
              <a:rPr b="0" i="0" lang="en-US" sz="1200" u="none" cap="none" strike="noStrike">
                <a:solidFill>
                  <a:srgbClr val="000000"/>
                </a:solidFill>
                <a:latin typeface="Old Standard TT"/>
                <a:ea typeface="Old Standard TT"/>
                <a:cs typeface="Old Standard TT"/>
                <a:sym typeface="Old Standard TT"/>
              </a:rPr>
              <a:t>5. Distance, small crew and hiring contractors all add to Graffiti case length</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500"/>
                                        <p:tgtEl>
                                          <p:spTgt spid="66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500"/>
                                        <p:tgtEl>
                                          <p:spTgt spid="67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500"/>
                                        <p:tgtEl>
                                          <p:spTgt spid="66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500"/>
                                        <p:tgtEl>
                                          <p:spTgt spid="67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500"/>
                                        <p:tgtEl>
                                          <p:spTgt spid="6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56"/>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Recommendations</a:t>
            </a:r>
            <a:endParaRPr/>
          </a:p>
        </p:txBody>
      </p:sp>
      <p:sp>
        <p:nvSpPr>
          <p:cNvPr id="678" name="Google Shape;678;p56"/>
          <p:cNvSpPr/>
          <p:nvPr/>
        </p:nvSpPr>
        <p:spPr>
          <a:xfrm>
            <a:off x="523067" y="1286359"/>
            <a:ext cx="2789695" cy="1092631"/>
          </a:xfrm>
          <a:prstGeom prst="roundRect">
            <a:avLst>
              <a:gd fmla="val 16667" name="adj"/>
            </a:avLst>
          </a:prstGeom>
          <a:solidFill>
            <a:srgbClr val="E4F4F3"/>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Old Standard TT"/>
                <a:ea typeface="Old Standard TT"/>
                <a:cs typeface="Old Standard TT"/>
                <a:sym typeface="Old Standard TT"/>
              </a:rPr>
              <a:t>Predict where and when cases will happen</a:t>
            </a:r>
            <a:endParaRPr/>
          </a:p>
        </p:txBody>
      </p:sp>
      <p:sp>
        <p:nvSpPr>
          <p:cNvPr id="679" name="Google Shape;679;p56"/>
          <p:cNvSpPr/>
          <p:nvPr/>
        </p:nvSpPr>
        <p:spPr>
          <a:xfrm>
            <a:off x="523067" y="2571750"/>
            <a:ext cx="2789695" cy="1057759"/>
          </a:xfrm>
          <a:prstGeom prst="roundRect">
            <a:avLst>
              <a:gd fmla="val 16667" name="adj"/>
            </a:avLst>
          </a:prstGeom>
          <a:solidFill>
            <a:srgbClr val="E4F4F3"/>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Old Standard TT"/>
                <a:ea typeface="Old Standard TT"/>
                <a:cs typeface="Old Standard TT"/>
                <a:sym typeface="Old Standard TT"/>
              </a:rPr>
              <a:t>Reporting an issue for a shared mobility device should be as easy as reporting a pothole</a:t>
            </a:r>
            <a:endParaRPr/>
          </a:p>
        </p:txBody>
      </p:sp>
      <p:sp>
        <p:nvSpPr>
          <p:cNvPr id="680" name="Google Shape;680;p56"/>
          <p:cNvSpPr/>
          <p:nvPr/>
        </p:nvSpPr>
        <p:spPr>
          <a:xfrm>
            <a:off x="3847454" y="1576953"/>
            <a:ext cx="1290234" cy="325464"/>
          </a:xfrm>
          <a:prstGeom prst="rightArrow">
            <a:avLst>
              <a:gd fmla="val 50000" name="adj1"/>
              <a:gd fmla="val 50000" name="adj2"/>
            </a:avLst>
          </a:prstGeom>
          <a:solidFill>
            <a:srgbClr val="CBE9E7"/>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81" name="Google Shape;681;p56"/>
          <p:cNvSpPr/>
          <p:nvPr/>
        </p:nvSpPr>
        <p:spPr>
          <a:xfrm>
            <a:off x="3847454" y="2932589"/>
            <a:ext cx="1290234" cy="325464"/>
          </a:xfrm>
          <a:prstGeom prst="rightArrow">
            <a:avLst>
              <a:gd fmla="val 50000" name="adj1"/>
              <a:gd fmla="val 50000" name="adj2"/>
            </a:avLst>
          </a:prstGeom>
          <a:solidFill>
            <a:srgbClr val="CBE9E7"/>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82" name="Google Shape;682;p56"/>
          <p:cNvSpPr/>
          <p:nvPr/>
        </p:nvSpPr>
        <p:spPr>
          <a:xfrm>
            <a:off x="523067" y="3822269"/>
            <a:ext cx="2789695" cy="1057759"/>
          </a:xfrm>
          <a:prstGeom prst="roundRect">
            <a:avLst>
              <a:gd fmla="val 16667" name="adj"/>
            </a:avLst>
          </a:prstGeom>
          <a:solidFill>
            <a:srgbClr val="E4F4F3"/>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Old Standard TT"/>
                <a:ea typeface="Old Standard TT"/>
                <a:cs typeface="Old Standard TT"/>
                <a:sym typeface="Old Standard TT"/>
              </a:rPr>
              <a:t>Add more “Get it Done!” tracked metrics to the PerformSD Dashboard </a:t>
            </a:r>
            <a:endParaRPr/>
          </a:p>
        </p:txBody>
      </p:sp>
      <p:sp>
        <p:nvSpPr>
          <p:cNvPr id="683" name="Google Shape;683;p56"/>
          <p:cNvSpPr/>
          <p:nvPr/>
        </p:nvSpPr>
        <p:spPr>
          <a:xfrm>
            <a:off x="3847454" y="4125493"/>
            <a:ext cx="1290234" cy="325464"/>
          </a:xfrm>
          <a:prstGeom prst="rightArrow">
            <a:avLst>
              <a:gd fmla="val 50000" name="adj1"/>
              <a:gd fmla="val 50000" name="adj2"/>
            </a:avLst>
          </a:prstGeom>
          <a:solidFill>
            <a:srgbClr val="CBE9E7"/>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84" name="Google Shape;684;p56"/>
          <p:cNvSpPr/>
          <p:nvPr/>
        </p:nvSpPr>
        <p:spPr>
          <a:xfrm>
            <a:off x="5592304" y="1286359"/>
            <a:ext cx="2133601" cy="1092631"/>
          </a:xfrm>
          <a:prstGeom prst="roundRect">
            <a:avLst>
              <a:gd fmla="val 16667" name="adj"/>
            </a:avLst>
          </a:prstGeom>
          <a:solidFill>
            <a:srgbClr val="E4F4F3"/>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Old Standard TT"/>
                <a:ea typeface="Old Standard TT"/>
                <a:cs typeface="Old Standard TT"/>
                <a:sym typeface="Old Standard TT"/>
              </a:rPr>
              <a:t>Better prepare associated departments to deal with cases</a:t>
            </a:r>
            <a:endParaRPr/>
          </a:p>
        </p:txBody>
      </p:sp>
      <p:sp>
        <p:nvSpPr>
          <p:cNvPr id="685" name="Google Shape;685;p56"/>
          <p:cNvSpPr/>
          <p:nvPr/>
        </p:nvSpPr>
        <p:spPr>
          <a:xfrm>
            <a:off x="5592304" y="2536878"/>
            <a:ext cx="2133601" cy="1092631"/>
          </a:xfrm>
          <a:prstGeom prst="roundRect">
            <a:avLst>
              <a:gd fmla="val 16667" name="adj"/>
            </a:avLst>
          </a:prstGeom>
          <a:solidFill>
            <a:srgbClr val="E4F4F3"/>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Old Standard TT"/>
                <a:ea typeface="Old Standard TT"/>
                <a:cs typeface="Old Standard TT"/>
                <a:sym typeface="Old Standard TT"/>
              </a:rPr>
              <a:t>Many complaints about shared mobility devices </a:t>
            </a:r>
            <a:endParaRPr/>
          </a:p>
        </p:txBody>
      </p:sp>
      <p:sp>
        <p:nvSpPr>
          <p:cNvPr id="686" name="Google Shape;686;p56"/>
          <p:cNvSpPr/>
          <p:nvPr/>
        </p:nvSpPr>
        <p:spPr>
          <a:xfrm>
            <a:off x="5592304" y="3822269"/>
            <a:ext cx="2087106" cy="1092631"/>
          </a:xfrm>
          <a:prstGeom prst="roundRect">
            <a:avLst>
              <a:gd fmla="val 16667" name="adj"/>
            </a:avLst>
          </a:prstGeom>
          <a:solidFill>
            <a:srgbClr val="E4F4F3"/>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Old Standard TT"/>
                <a:ea typeface="Old Standard TT"/>
                <a:cs typeface="Old Standard TT"/>
                <a:sym typeface="Old Standard TT"/>
              </a:rPr>
              <a:t>Increased transparency and increase positive sentiment among citizens</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500"/>
                                        <p:tgtEl>
                                          <p:spTgt spid="67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500"/>
                                        <p:tgtEl>
                                          <p:spTgt spid="68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500"/>
                                        <p:tgtEl>
                                          <p:spTgt spid="6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500"/>
                                        <p:tgtEl>
                                          <p:spTgt spid="67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500"/>
                                        <p:tgtEl>
                                          <p:spTgt spid="68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500"/>
                                        <p:tgtEl>
                                          <p:spTgt spid="6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500"/>
                                        <p:tgtEl>
                                          <p:spTgt spid="68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500"/>
                                        <p:tgtEl>
                                          <p:spTgt spid="68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500"/>
                                        <p:tgtEl>
                                          <p:spTgt spid="6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pic>
        <p:nvPicPr>
          <p:cNvPr id="691" name="Google Shape;691;p57"/>
          <p:cNvPicPr preferRelativeResize="0"/>
          <p:nvPr/>
        </p:nvPicPr>
        <p:blipFill rotWithShape="1">
          <a:blip r:embed="rId3">
            <a:alphaModFix/>
          </a:blip>
          <a:srcRect b="0" l="0" r="0" t="0"/>
          <a:stretch/>
        </p:blipFill>
        <p:spPr>
          <a:xfrm>
            <a:off x="96865" y="151979"/>
            <a:ext cx="7832994" cy="463118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58"/>
          <p:cNvSpPr txBox="1"/>
          <p:nvPr>
            <p:ph type="title"/>
          </p:nvPr>
        </p:nvSpPr>
        <p:spPr>
          <a:xfrm>
            <a:off x="1770000" y="526350"/>
            <a:ext cx="5604000" cy="409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400"/>
              <a:buNone/>
            </a:pPr>
            <a:r>
              <a:rPr lang="en-US"/>
              <a:t>Thank You!</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59"/>
          <p:cNvSpPr txBox="1"/>
          <p:nvPr>
            <p:ph type="title"/>
          </p:nvPr>
        </p:nvSpPr>
        <p:spPr>
          <a:xfrm>
            <a:off x="1770000" y="526350"/>
            <a:ext cx="5604000" cy="409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400"/>
              <a:buNone/>
            </a:pPr>
            <a:r>
              <a:rPr lang="en-US"/>
              <a:t>Q/A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Google Shape;246;p6"/>
          <p:cNvPicPr preferRelativeResize="0"/>
          <p:nvPr/>
        </p:nvPicPr>
        <p:blipFill rotWithShape="1">
          <a:blip r:embed="rId3">
            <a:alphaModFix/>
          </a:blip>
          <a:srcRect b="0" l="0" r="0" t="0"/>
          <a:stretch/>
        </p:blipFill>
        <p:spPr>
          <a:xfrm>
            <a:off x="1205900" y="1212350"/>
            <a:ext cx="6379226" cy="3264250"/>
          </a:xfrm>
          <a:prstGeom prst="rect">
            <a:avLst/>
          </a:prstGeom>
          <a:noFill/>
          <a:ln>
            <a:noFill/>
          </a:ln>
        </p:spPr>
      </p:pic>
      <p:sp>
        <p:nvSpPr>
          <p:cNvPr id="247" name="Google Shape;247;p6"/>
          <p:cNvSpPr txBox="1"/>
          <p:nvPr/>
        </p:nvSpPr>
        <p:spPr>
          <a:xfrm>
            <a:off x="0" y="4809000"/>
            <a:ext cx="2045100" cy="334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1" lang="en-US" sz="900" u="none" cap="none" strike="noStrike">
                <a:solidFill>
                  <a:srgbClr val="000000"/>
                </a:solidFill>
                <a:latin typeface="Old Standard TT"/>
                <a:ea typeface="Old Standard TT"/>
                <a:cs typeface="Old Standard TT"/>
                <a:sym typeface="Old Standard TT"/>
              </a:rPr>
              <a:t>*Stop words removed</a:t>
            </a:r>
            <a:endParaRPr b="0" i="1" sz="900" u="none" cap="none" strike="noStrike">
              <a:solidFill>
                <a:srgbClr val="000000"/>
              </a:solidFill>
              <a:latin typeface="Old Standard TT"/>
              <a:ea typeface="Old Standard TT"/>
              <a:cs typeface="Old Standard TT"/>
              <a:sym typeface="Old Standard TT"/>
            </a:endParaRPr>
          </a:p>
        </p:txBody>
      </p:sp>
      <p:sp>
        <p:nvSpPr>
          <p:cNvPr id="248" name="Google Shape;248;p6"/>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3200"/>
              <a:t>What are people reporting?</a:t>
            </a:r>
            <a:endParaRPr sz="3200">
              <a:latin typeface="Old Standard TT"/>
              <a:ea typeface="Old Standard TT"/>
              <a:cs typeface="Old Standard TT"/>
              <a:sym typeface="Old Standard T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60"/>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400"/>
              <a:buNone/>
            </a:pPr>
            <a:r>
              <a:rPr lang="en-US"/>
              <a:t>Appendix</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61"/>
          <p:cNvSpPr txBox="1"/>
          <p:nvPr>
            <p:ph type="title"/>
          </p:nvPr>
        </p:nvSpPr>
        <p:spPr>
          <a:xfrm>
            <a:off x="311700" y="315530"/>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Data Cleaning I</a:t>
            </a:r>
            <a:endParaRPr/>
          </a:p>
        </p:txBody>
      </p:sp>
      <p:sp>
        <p:nvSpPr>
          <p:cNvPr id="712" name="Google Shape;712;p61"/>
          <p:cNvSpPr txBox="1"/>
          <p:nvPr>
            <p:ph idx="1" type="body"/>
          </p:nvPr>
        </p:nvSpPr>
        <p:spPr>
          <a:xfrm>
            <a:off x="140962" y="1222921"/>
            <a:ext cx="2670533" cy="33972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US" u="sng"/>
              <a:t>Variables Changed</a:t>
            </a:r>
            <a:endParaRPr/>
          </a:p>
          <a:p>
            <a:pPr indent="-342900" lvl="0" marL="457200" rtl="0" algn="l">
              <a:lnSpc>
                <a:spcPct val="115000"/>
              </a:lnSpc>
              <a:spcBef>
                <a:spcPts val="0"/>
              </a:spcBef>
              <a:spcAft>
                <a:spcPts val="0"/>
              </a:spcAft>
              <a:buSzPts val="1800"/>
              <a:buChar char="●"/>
            </a:pPr>
            <a:r>
              <a:rPr lang="en-US"/>
              <a:t>Date</a:t>
            </a:r>
            <a:endParaRPr/>
          </a:p>
          <a:p>
            <a:pPr indent="-342900" lvl="0" marL="457200" rtl="0" algn="l">
              <a:lnSpc>
                <a:spcPct val="115000"/>
              </a:lnSpc>
              <a:spcBef>
                <a:spcPts val="0"/>
              </a:spcBef>
              <a:spcAft>
                <a:spcPts val="0"/>
              </a:spcAft>
              <a:buSzPts val="1800"/>
              <a:buChar char="●"/>
            </a:pPr>
            <a:r>
              <a:rPr lang="en-US"/>
              <a:t>Month</a:t>
            </a:r>
            <a:endParaRPr/>
          </a:p>
          <a:p>
            <a:pPr indent="-342900" lvl="0" marL="457200" rtl="0" algn="l">
              <a:lnSpc>
                <a:spcPct val="115000"/>
              </a:lnSpc>
              <a:spcBef>
                <a:spcPts val="0"/>
              </a:spcBef>
              <a:spcAft>
                <a:spcPts val="0"/>
              </a:spcAft>
              <a:buSzPts val="1800"/>
              <a:buChar char="●"/>
            </a:pPr>
            <a:r>
              <a:rPr lang="en-US"/>
              <a:t>Date Requested</a:t>
            </a:r>
            <a:endParaRPr/>
          </a:p>
          <a:p>
            <a:pPr indent="-342900" lvl="0" marL="457200" rtl="0" algn="l">
              <a:lnSpc>
                <a:spcPct val="115000"/>
              </a:lnSpc>
              <a:spcBef>
                <a:spcPts val="0"/>
              </a:spcBef>
              <a:spcAft>
                <a:spcPts val="0"/>
              </a:spcAft>
              <a:buSzPts val="1800"/>
              <a:buChar char="●"/>
            </a:pPr>
            <a:r>
              <a:rPr lang="en-US"/>
              <a:t>Time</a:t>
            </a:r>
            <a:endParaRPr/>
          </a:p>
          <a:p>
            <a:pPr indent="-342900" lvl="0" marL="457200" rtl="0" algn="l">
              <a:lnSpc>
                <a:spcPct val="115000"/>
              </a:lnSpc>
              <a:spcBef>
                <a:spcPts val="0"/>
              </a:spcBef>
              <a:spcAft>
                <a:spcPts val="0"/>
              </a:spcAft>
              <a:buSzPts val="1800"/>
              <a:buChar char="●"/>
            </a:pPr>
            <a:r>
              <a:rPr lang="en-US"/>
              <a:t>Season</a:t>
            </a:r>
            <a:endParaRPr/>
          </a:p>
          <a:p>
            <a:pPr indent="-342900" lvl="0" marL="457200" rtl="0" algn="l">
              <a:lnSpc>
                <a:spcPct val="115000"/>
              </a:lnSpc>
              <a:spcBef>
                <a:spcPts val="0"/>
              </a:spcBef>
              <a:spcAft>
                <a:spcPts val="0"/>
              </a:spcAft>
              <a:buSzPts val="1800"/>
              <a:buChar char="●"/>
            </a:pPr>
            <a:r>
              <a:rPr lang="en-US"/>
              <a:t>Time of Day</a:t>
            </a:r>
            <a:endParaRPr/>
          </a:p>
          <a:p>
            <a:pPr indent="-228600" lvl="0" marL="457200" rtl="0" algn="l">
              <a:lnSpc>
                <a:spcPct val="115000"/>
              </a:lnSpc>
              <a:spcBef>
                <a:spcPts val="0"/>
              </a:spcBef>
              <a:spcAft>
                <a:spcPts val="0"/>
              </a:spcAft>
              <a:buSzPts val="1800"/>
              <a:buNone/>
            </a:pPr>
            <a:r>
              <a:t/>
            </a:r>
            <a:endParaRPr/>
          </a:p>
          <a:p>
            <a:pPr indent="-228600" lvl="0" marL="457200" rtl="0" algn="l">
              <a:lnSpc>
                <a:spcPct val="115000"/>
              </a:lnSpc>
              <a:spcBef>
                <a:spcPts val="0"/>
              </a:spcBef>
              <a:spcAft>
                <a:spcPts val="0"/>
              </a:spcAft>
              <a:buSzPts val="1800"/>
              <a:buNone/>
            </a:pPr>
            <a:r>
              <a:t/>
            </a:r>
            <a:endParaRPr/>
          </a:p>
          <a:p>
            <a:pPr indent="-228600" lvl="0" marL="457200" rtl="0" algn="l">
              <a:lnSpc>
                <a:spcPct val="115000"/>
              </a:lnSpc>
              <a:spcBef>
                <a:spcPts val="0"/>
              </a:spcBef>
              <a:spcAft>
                <a:spcPts val="0"/>
              </a:spcAft>
              <a:buSzPts val="1800"/>
              <a:buNone/>
            </a:pPr>
            <a:r>
              <a:t/>
            </a:r>
            <a:endParaRPr/>
          </a:p>
          <a:p>
            <a:pPr indent="-228600" lvl="0" marL="457200" rtl="0" algn="l">
              <a:lnSpc>
                <a:spcPct val="115000"/>
              </a:lnSpc>
              <a:spcBef>
                <a:spcPts val="0"/>
              </a:spcBef>
              <a:spcAft>
                <a:spcPts val="0"/>
              </a:spcAft>
              <a:buSzPts val="1800"/>
              <a:buNone/>
            </a:pPr>
            <a:r>
              <a:t/>
            </a:r>
            <a:endParaRPr/>
          </a:p>
          <a:p>
            <a:pPr indent="-228600" lvl="0" marL="457200" rtl="0" algn="l">
              <a:lnSpc>
                <a:spcPct val="115000"/>
              </a:lnSpc>
              <a:spcBef>
                <a:spcPts val="0"/>
              </a:spcBef>
              <a:spcAft>
                <a:spcPts val="0"/>
              </a:spcAft>
              <a:buSzPts val="1800"/>
              <a:buNone/>
            </a:pPr>
            <a:r>
              <a:t/>
            </a:r>
            <a:endParaRPr/>
          </a:p>
          <a:p>
            <a:pPr indent="-228600" lvl="0" marL="457200" rtl="0" algn="l">
              <a:lnSpc>
                <a:spcPct val="115000"/>
              </a:lnSpc>
              <a:spcBef>
                <a:spcPts val="0"/>
              </a:spcBef>
              <a:spcAft>
                <a:spcPts val="0"/>
              </a:spcAft>
              <a:buSzPts val="1800"/>
              <a:buNone/>
            </a:pPr>
            <a:r>
              <a:t/>
            </a:r>
            <a:endParaRPr/>
          </a:p>
        </p:txBody>
      </p:sp>
      <p:sp>
        <p:nvSpPr>
          <p:cNvPr id="713" name="Google Shape;713;p61"/>
          <p:cNvSpPr txBox="1"/>
          <p:nvPr/>
        </p:nvSpPr>
        <p:spPr>
          <a:xfrm>
            <a:off x="3608277" y="1222921"/>
            <a:ext cx="3323710" cy="284676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rgbClr val="000000"/>
                </a:solidFill>
                <a:latin typeface="Old Standard TT"/>
                <a:ea typeface="Old Standard TT"/>
                <a:cs typeface="Old Standard TT"/>
                <a:sym typeface="Old Standard TT"/>
              </a:rPr>
              <a:t>Word Cloud Prep</a:t>
            </a:r>
            <a:endParaRPr b="0" i="0" sz="1800" u="sng"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Old Standard TT"/>
                <a:ea typeface="Old Standard TT"/>
                <a:cs typeface="Old Standard TT"/>
                <a:sym typeface="Old Standard TT"/>
              </a:rPr>
              <a:t>Remove ‘Test Observations’ and ‘Stop words’ from Public Description</a:t>
            </a:r>
            <a:endParaRPr b="0" i="0" sz="18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Old Standard TT"/>
                <a:ea typeface="Old Standard TT"/>
                <a:cs typeface="Old Standard TT"/>
                <a:sym typeface="Old Standard TT"/>
              </a:rPr>
              <a:t>We made sure all of the requests were from the city of San Diego (made sure the latitude and longitude are within SD).</a:t>
            </a:r>
            <a:endParaRPr b="0" i="0" sz="18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Old Standard TT"/>
              <a:ea typeface="Old Standard TT"/>
              <a:cs typeface="Old Standard TT"/>
              <a:sym typeface="Old Standard T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62"/>
          <p:cNvSpPr txBox="1"/>
          <p:nvPr/>
        </p:nvSpPr>
        <p:spPr>
          <a:xfrm>
            <a:off x="140682" y="907463"/>
            <a:ext cx="8577792" cy="205235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Convert Case Record Type to Integers (TSW = 1, Parking = 2, etc.)</a:t>
            </a:r>
            <a:endParaRPr b="0" i="0" sz="14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Normalized Latitude and Longitude</a:t>
            </a:r>
            <a:endParaRPr b="0" i="0" sz="14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One hot encoded day of the week, month, season, council district, case origin, comm plan name, time of the day. </a:t>
            </a:r>
            <a:endParaRPr b="0" i="0" sz="14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Dropped leftover/unneeded date requested, case age days, service names, date_uploaded, status, latitude, longitude, comm_plan_code, park_name, public description, date, time.</a:t>
            </a:r>
            <a:endParaRPr b="0" i="0" sz="1400" u="none" cap="none" strike="noStrike">
              <a:solidFill>
                <a:srgbClr val="000000"/>
              </a:solidFill>
              <a:latin typeface="Old Standard TT"/>
              <a:ea typeface="Old Standard TT"/>
              <a:cs typeface="Old Standard TT"/>
              <a:sym typeface="Old Standard TT"/>
            </a:endParaRPr>
          </a:p>
        </p:txBody>
      </p:sp>
      <p:pic>
        <p:nvPicPr>
          <p:cNvPr id="719" name="Google Shape;719;p62"/>
          <p:cNvPicPr preferRelativeResize="0"/>
          <p:nvPr/>
        </p:nvPicPr>
        <p:blipFill rotWithShape="1">
          <a:blip r:embed="rId3">
            <a:alphaModFix/>
          </a:blip>
          <a:srcRect b="0" l="0" r="0" t="0"/>
          <a:stretch/>
        </p:blipFill>
        <p:spPr>
          <a:xfrm>
            <a:off x="0" y="2969473"/>
            <a:ext cx="9143999" cy="2081283"/>
          </a:xfrm>
          <a:prstGeom prst="rect">
            <a:avLst/>
          </a:prstGeom>
          <a:noFill/>
          <a:ln>
            <a:noFill/>
          </a:ln>
        </p:spPr>
      </p:pic>
      <p:sp>
        <p:nvSpPr>
          <p:cNvPr id="720" name="Google Shape;720;p62"/>
          <p:cNvSpPr txBox="1"/>
          <p:nvPr>
            <p:ph type="title"/>
          </p:nvPr>
        </p:nvSpPr>
        <p:spPr>
          <a:xfrm>
            <a:off x="243404" y="323611"/>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Model Prep In Depth</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pic>
        <p:nvPicPr>
          <p:cNvPr id="725" name="Google Shape;725;p63"/>
          <p:cNvPicPr preferRelativeResize="0"/>
          <p:nvPr/>
        </p:nvPicPr>
        <p:blipFill rotWithShape="1">
          <a:blip r:embed="rId3">
            <a:alphaModFix/>
          </a:blip>
          <a:srcRect b="0" l="0" r="0" t="0"/>
          <a:stretch/>
        </p:blipFill>
        <p:spPr>
          <a:xfrm>
            <a:off x="152400" y="1153700"/>
            <a:ext cx="8839198" cy="2273852"/>
          </a:xfrm>
          <a:prstGeom prst="rect">
            <a:avLst/>
          </a:prstGeom>
          <a:noFill/>
          <a:ln>
            <a:noFill/>
          </a:ln>
        </p:spPr>
      </p:pic>
      <p:sp>
        <p:nvSpPr>
          <p:cNvPr id="726" name="Google Shape;726;p63"/>
          <p:cNvSpPr txBox="1"/>
          <p:nvPr/>
        </p:nvSpPr>
        <p:spPr>
          <a:xfrm>
            <a:off x="252450" y="3427550"/>
            <a:ext cx="8639100" cy="13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Sklearn’s Train_test_split for Stratified Split</a:t>
            </a:r>
            <a:endParaRPr b="0" i="0" sz="14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Imblearn’s SMOTE and NearMiss for Sampling</a:t>
            </a:r>
            <a:endParaRPr b="0" i="0" sz="14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ld Standard TT"/>
                <a:ea typeface="Old Standard TT"/>
                <a:cs typeface="Old Standard TT"/>
                <a:sym typeface="Old Standard TT"/>
              </a:rPr>
              <a:t>Tensorflow’s Keras for Neural Network</a:t>
            </a:r>
            <a:endParaRPr b="0" i="0" sz="1400" u="none" cap="none" strike="noStrike">
              <a:solidFill>
                <a:schemeClr val="dk1"/>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ld Standard TT"/>
                <a:ea typeface="Old Standard TT"/>
                <a:cs typeface="Old Standard TT"/>
                <a:sym typeface="Old Standard TT"/>
              </a:rPr>
              <a:t>Sklearn’s Logistic Regression for Multinomial Logistic Regression</a:t>
            </a:r>
            <a:endParaRPr b="0" i="0" sz="1400" u="none" cap="none" strike="noStrike">
              <a:solidFill>
                <a:schemeClr val="dk1"/>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Old Standard TT"/>
                <a:ea typeface="Old Standard TT"/>
                <a:cs typeface="Old Standard TT"/>
                <a:sym typeface="Old Standard TT"/>
              </a:rPr>
              <a:t>Sklearn’s Metrics to evaluate the model’s performance</a:t>
            </a:r>
            <a:endParaRPr b="0" i="0" sz="1400" u="none" cap="none" strike="noStrike">
              <a:solidFill>
                <a:schemeClr val="dk1"/>
              </a:solidFill>
              <a:latin typeface="Old Standard TT"/>
              <a:ea typeface="Old Standard TT"/>
              <a:cs typeface="Old Standard TT"/>
              <a:sym typeface="Old Standard TT"/>
            </a:endParaRPr>
          </a:p>
        </p:txBody>
      </p:sp>
      <p:sp>
        <p:nvSpPr>
          <p:cNvPr id="727" name="Google Shape;727;p63"/>
          <p:cNvSpPr txBox="1"/>
          <p:nvPr>
            <p:ph type="title"/>
          </p:nvPr>
        </p:nvSpPr>
        <p:spPr>
          <a:xfrm>
            <a:off x="152400" y="328629"/>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Packages Used</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64"/>
          <p:cNvSpPr txBox="1"/>
          <p:nvPr/>
        </p:nvSpPr>
        <p:spPr>
          <a:xfrm>
            <a:off x="261799" y="951625"/>
            <a:ext cx="7742801" cy="172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Create train and test set. Train the model with the train set and evaluate the model’s performance with the test set. </a:t>
            </a:r>
            <a:endParaRPr b="0" i="0" sz="14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	</a:t>
            </a:r>
            <a:endParaRPr b="0" i="0" sz="14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	70% of the dataset will be moved to Train set.</a:t>
            </a:r>
            <a:endParaRPr b="0" i="0" sz="14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	30% of the dataset will be moved to Test set. </a:t>
            </a:r>
            <a:endParaRPr b="0" i="0" sz="14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We will be using sklearn’s stratified train/test split.</a:t>
            </a:r>
            <a:endParaRPr b="0" i="0" sz="1400" u="none" cap="none" strike="noStrike">
              <a:solidFill>
                <a:srgbClr val="000000"/>
              </a:solidFill>
              <a:latin typeface="Old Standard TT"/>
              <a:ea typeface="Old Standard TT"/>
              <a:cs typeface="Old Standard TT"/>
              <a:sym typeface="Old Standard TT"/>
            </a:endParaRPr>
          </a:p>
        </p:txBody>
      </p:sp>
      <p:pic>
        <p:nvPicPr>
          <p:cNvPr id="733" name="Google Shape;733;p64"/>
          <p:cNvPicPr preferRelativeResize="0"/>
          <p:nvPr/>
        </p:nvPicPr>
        <p:blipFill rotWithShape="1">
          <a:blip r:embed="rId3">
            <a:alphaModFix/>
          </a:blip>
          <a:srcRect b="0" l="0" r="0" t="0"/>
          <a:stretch/>
        </p:blipFill>
        <p:spPr>
          <a:xfrm>
            <a:off x="1139400" y="2752200"/>
            <a:ext cx="6524625" cy="2247900"/>
          </a:xfrm>
          <a:prstGeom prst="rect">
            <a:avLst/>
          </a:prstGeom>
          <a:noFill/>
          <a:ln>
            <a:noFill/>
          </a:ln>
        </p:spPr>
      </p:pic>
      <p:sp>
        <p:nvSpPr>
          <p:cNvPr id="734" name="Google Shape;734;p64"/>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Hold-Out Method for train and testing</a:t>
            </a:r>
            <a:br>
              <a:rPr lang="en-US"/>
            </a:b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65"/>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400"/>
              <a:buNone/>
            </a:pPr>
            <a:r>
              <a:rPr lang="en-US"/>
              <a:t>Machine Learning Models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66"/>
          <p:cNvSpPr txBox="1"/>
          <p:nvPr/>
        </p:nvSpPr>
        <p:spPr>
          <a:xfrm>
            <a:off x="1939800" y="349575"/>
            <a:ext cx="52644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Old Standard TT"/>
                <a:ea typeface="Old Standard TT"/>
                <a:cs typeface="Old Standard TT"/>
                <a:sym typeface="Old Standard TT"/>
              </a:rPr>
              <a:t>Service Name Reference</a:t>
            </a:r>
            <a:endParaRPr b="0" i="0" sz="3000" u="none" cap="none" strike="noStrike">
              <a:solidFill>
                <a:srgbClr val="000000"/>
              </a:solidFill>
              <a:latin typeface="Old Standard TT"/>
              <a:ea typeface="Old Standard TT"/>
              <a:cs typeface="Old Standard TT"/>
              <a:sym typeface="Old Standard TT"/>
            </a:endParaRPr>
          </a:p>
        </p:txBody>
      </p:sp>
      <p:sp>
        <p:nvSpPr>
          <p:cNvPr id="745" name="Google Shape;745;p66"/>
          <p:cNvSpPr txBox="1"/>
          <p:nvPr/>
        </p:nvSpPr>
        <p:spPr>
          <a:xfrm>
            <a:off x="1176725" y="1413525"/>
            <a:ext cx="7060200" cy="267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Case Record Type: A higher-level grouping of service names that corresponds to the City staff group responsible for responding to the request. </a:t>
            </a:r>
            <a:endParaRPr b="0" i="0" sz="14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0. </a:t>
            </a:r>
            <a:r>
              <a:rPr b="0" i="0" lang="en-US" sz="1400" u="none" cap="none" strike="noStrike">
                <a:solidFill>
                  <a:schemeClr val="dk1"/>
                </a:solidFill>
                <a:latin typeface="Old Standard TT"/>
                <a:ea typeface="Old Standard TT"/>
                <a:cs typeface="Old Standard TT"/>
                <a:sym typeface="Old Standard TT"/>
              </a:rPr>
              <a:t>Transportation and Storm Water</a:t>
            </a:r>
            <a:r>
              <a:rPr b="0" i="0" lang="en-US" sz="1400" u="none" cap="none" strike="noStrike">
                <a:solidFill>
                  <a:srgbClr val="000000"/>
                </a:solidFill>
                <a:latin typeface="Old Standard TT"/>
                <a:ea typeface="Old Standard TT"/>
                <a:cs typeface="Old Standard TT"/>
                <a:sym typeface="Old Standard TT"/>
              </a:rPr>
              <a:t> - TSW (Graffiti Removal, Potholes)</a:t>
            </a:r>
            <a:endParaRPr b="0" i="0" sz="14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1. Parking (Vehicles Parked Over 72-hours, car parked in red zone)</a:t>
            </a:r>
            <a:endParaRPr b="0" i="0" sz="14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2. Environmental Service Department - ESD Complaint/Report (Illegal Dumping)</a:t>
            </a:r>
            <a:endParaRPr b="0" i="0" sz="14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3. Traffic Engineering (Street Light Out, Traffic Signal Timing)</a:t>
            </a:r>
            <a:endParaRPr b="0" i="0" sz="14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4. Development Service Department - DSD (Code enforcement, Safety Risks)</a:t>
            </a:r>
            <a:endParaRPr b="0" i="0" sz="14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5. TSW ROW (Reviews, Permits, and Inspects for Quality Assurance)</a:t>
            </a:r>
            <a:endParaRPr b="0" i="0" sz="14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6. Stormwater Code Enforcement (Over Irrigation)</a:t>
            </a:r>
            <a:endParaRPr b="0" i="0" sz="1400" u="none" cap="none" strike="noStrike">
              <a:solidFill>
                <a:srgbClr val="000000"/>
              </a:solidFill>
              <a:latin typeface="Old Standard TT"/>
              <a:ea typeface="Old Standard TT"/>
              <a:cs typeface="Old Standard TT"/>
              <a:sym typeface="Old Standard T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pic>
        <p:nvPicPr>
          <p:cNvPr id="750" name="Google Shape;750;p67"/>
          <p:cNvPicPr preferRelativeResize="0"/>
          <p:nvPr/>
        </p:nvPicPr>
        <p:blipFill rotWithShape="1">
          <a:blip r:embed="rId3">
            <a:alphaModFix/>
          </a:blip>
          <a:srcRect b="0" l="0" r="0" t="0"/>
          <a:stretch/>
        </p:blipFill>
        <p:spPr>
          <a:xfrm>
            <a:off x="152400" y="1421600"/>
            <a:ext cx="8839200" cy="2005263"/>
          </a:xfrm>
          <a:prstGeom prst="rect">
            <a:avLst/>
          </a:prstGeom>
          <a:noFill/>
          <a:ln>
            <a:noFill/>
          </a:ln>
        </p:spPr>
      </p:pic>
      <p:sp>
        <p:nvSpPr>
          <p:cNvPr id="751" name="Google Shape;751;p67"/>
          <p:cNvSpPr txBox="1"/>
          <p:nvPr/>
        </p:nvSpPr>
        <p:spPr>
          <a:xfrm>
            <a:off x="2394175" y="461500"/>
            <a:ext cx="4182600" cy="73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Old Standard TT"/>
                <a:ea typeface="Old Standard TT"/>
                <a:cs typeface="Old Standard TT"/>
                <a:sym typeface="Old Standard TT"/>
              </a:rPr>
              <a:t>Neural Network</a:t>
            </a:r>
            <a:endParaRPr b="0" i="0" sz="3000" u="none" cap="none" strike="noStrike">
              <a:solidFill>
                <a:srgbClr val="000000"/>
              </a:solidFill>
              <a:latin typeface="Old Standard TT"/>
              <a:ea typeface="Old Standard TT"/>
              <a:cs typeface="Old Standard TT"/>
              <a:sym typeface="Old Standard T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68"/>
          <p:cNvSpPr txBox="1"/>
          <p:nvPr/>
        </p:nvSpPr>
        <p:spPr>
          <a:xfrm>
            <a:off x="2379750" y="274025"/>
            <a:ext cx="4182600" cy="73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Old Standard TT"/>
                <a:ea typeface="Old Standard TT"/>
                <a:cs typeface="Old Standard TT"/>
                <a:sym typeface="Old Standard TT"/>
              </a:rPr>
              <a:t>Neural Network</a:t>
            </a:r>
            <a:endParaRPr b="0" i="0" sz="3000" u="none" cap="none" strike="noStrike">
              <a:solidFill>
                <a:srgbClr val="000000"/>
              </a:solidFill>
              <a:latin typeface="Old Standard TT"/>
              <a:ea typeface="Old Standard TT"/>
              <a:cs typeface="Old Standard TT"/>
              <a:sym typeface="Old Standard TT"/>
            </a:endParaRPr>
          </a:p>
        </p:txBody>
      </p:sp>
      <p:pic>
        <p:nvPicPr>
          <p:cNvPr id="757" name="Google Shape;757;p68"/>
          <p:cNvPicPr preferRelativeResize="0"/>
          <p:nvPr/>
        </p:nvPicPr>
        <p:blipFill rotWithShape="1">
          <a:blip r:embed="rId3">
            <a:alphaModFix/>
          </a:blip>
          <a:srcRect b="0" l="0" r="0" t="0"/>
          <a:stretch/>
        </p:blipFill>
        <p:spPr>
          <a:xfrm>
            <a:off x="157163" y="931275"/>
            <a:ext cx="8829675" cy="36957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pic>
        <p:nvPicPr>
          <p:cNvPr id="762" name="Google Shape;762;p69"/>
          <p:cNvPicPr preferRelativeResize="0"/>
          <p:nvPr/>
        </p:nvPicPr>
        <p:blipFill rotWithShape="1">
          <a:blip r:embed="rId3">
            <a:alphaModFix/>
          </a:blip>
          <a:srcRect b="0" l="0" r="0" t="0"/>
          <a:stretch/>
        </p:blipFill>
        <p:spPr>
          <a:xfrm>
            <a:off x="2276475" y="1143000"/>
            <a:ext cx="4591050" cy="285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Google Shape;253;p7"/>
          <p:cNvPicPr preferRelativeResize="0"/>
          <p:nvPr/>
        </p:nvPicPr>
        <p:blipFill rotWithShape="1">
          <a:blip r:embed="rId3">
            <a:alphaModFix/>
          </a:blip>
          <a:srcRect b="0" l="0" r="0" t="0"/>
          <a:stretch/>
        </p:blipFill>
        <p:spPr>
          <a:xfrm>
            <a:off x="2968825" y="216900"/>
            <a:ext cx="6100802" cy="4709702"/>
          </a:xfrm>
          <a:prstGeom prst="rect">
            <a:avLst/>
          </a:prstGeom>
          <a:noFill/>
          <a:ln>
            <a:noFill/>
          </a:ln>
        </p:spPr>
      </p:pic>
      <p:sp>
        <p:nvSpPr>
          <p:cNvPr id="254" name="Google Shape;254;p7"/>
          <p:cNvSpPr txBox="1"/>
          <p:nvPr>
            <p:ph type="title"/>
          </p:nvPr>
        </p:nvSpPr>
        <p:spPr>
          <a:xfrm>
            <a:off x="-71075" y="1318150"/>
            <a:ext cx="2987100" cy="207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000"/>
              <a:buNone/>
            </a:pPr>
            <a:r>
              <a:rPr lang="en-US" sz="3600"/>
              <a:t>Top 5 </a:t>
            </a:r>
            <a:br>
              <a:rPr lang="en-US" sz="3600"/>
            </a:br>
            <a:r>
              <a:rPr lang="en-US" sz="3600"/>
              <a:t>Cases </a:t>
            </a:r>
            <a:br>
              <a:rPr lang="en-US" sz="3600"/>
            </a:br>
            <a:r>
              <a:rPr lang="en-US" sz="3600"/>
              <a:t>(since launch)</a:t>
            </a:r>
            <a:endParaRPr sz="36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pic>
        <p:nvPicPr>
          <p:cNvPr id="767" name="Google Shape;767;p70"/>
          <p:cNvPicPr preferRelativeResize="0"/>
          <p:nvPr/>
        </p:nvPicPr>
        <p:blipFill rotWithShape="1">
          <a:blip r:embed="rId3">
            <a:alphaModFix/>
          </a:blip>
          <a:srcRect b="0" l="0" r="0" t="0"/>
          <a:stretch/>
        </p:blipFill>
        <p:spPr>
          <a:xfrm>
            <a:off x="3050529" y="466684"/>
            <a:ext cx="5953086" cy="4313995"/>
          </a:xfrm>
          <a:prstGeom prst="rect">
            <a:avLst/>
          </a:prstGeom>
          <a:noFill/>
          <a:ln>
            <a:noFill/>
          </a:ln>
        </p:spPr>
      </p:pic>
      <p:sp>
        <p:nvSpPr>
          <p:cNvPr id="768" name="Google Shape;768;p70"/>
          <p:cNvSpPr txBox="1"/>
          <p:nvPr>
            <p:ph type="title"/>
          </p:nvPr>
        </p:nvSpPr>
        <p:spPr>
          <a:xfrm>
            <a:off x="-71075" y="1318150"/>
            <a:ext cx="2987100" cy="207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1"/>
              </a:buClr>
              <a:buSzPts val="4000"/>
              <a:buNone/>
            </a:pPr>
            <a:r>
              <a:rPr lang="en-US"/>
              <a:t>Uneven Record Distribution Warranted Resampling Methods </a:t>
            </a:r>
            <a:endParaRPr/>
          </a:p>
        </p:txBody>
      </p:sp>
      <p:sp>
        <p:nvSpPr>
          <p:cNvPr id="769" name="Google Shape;769;p70"/>
          <p:cNvSpPr txBox="1"/>
          <p:nvPr>
            <p:ph idx="1" type="subTitle"/>
          </p:nvPr>
        </p:nvSpPr>
        <p:spPr>
          <a:xfrm>
            <a:off x="-116604" y="4251416"/>
            <a:ext cx="3341668" cy="850800"/>
          </a:xfrm>
          <a:prstGeom prst="rect">
            <a:avLst/>
          </a:prstGeom>
          <a:noFill/>
          <a:ln>
            <a:noFill/>
          </a:ln>
        </p:spPr>
        <p:txBody>
          <a:bodyPr anchorCtr="0" anchor="ctr" bIns="91425" lIns="91425" spcFirstLastPara="1" rIns="91425" wrap="square" tIns="91425">
            <a:noAutofit/>
          </a:bodyPr>
          <a:lstStyle/>
          <a:p>
            <a:pPr indent="-342900" lvl="0" marL="457200" rtl="0" algn="l">
              <a:lnSpc>
                <a:spcPct val="100000"/>
              </a:lnSpc>
              <a:spcBef>
                <a:spcPts val="0"/>
              </a:spcBef>
              <a:spcAft>
                <a:spcPts val="0"/>
              </a:spcAft>
              <a:buSzPts val="2100"/>
              <a:buNone/>
            </a:pPr>
            <a:r>
              <a:rPr i="1" lang="en-US" sz="1800"/>
              <a:t>Smote – Undersampling</a:t>
            </a:r>
            <a:endParaRPr i="1" sz="1800"/>
          </a:p>
          <a:p>
            <a:pPr indent="-342900" lvl="0" marL="457200" rtl="0" algn="l">
              <a:lnSpc>
                <a:spcPct val="100000"/>
              </a:lnSpc>
              <a:spcBef>
                <a:spcPts val="0"/>
              </a:spcBef>
              <a:spcAft>
                <a:spcPts val="0"/>
              </a:spcAft>
              <a:buSzPts val="2100"/>
              <a:buNone/>
            </a:pPr>
            <a:r>
              <a:rPr i="1" lang="en-US" sz="1800"/>
              <a:t>Near Miss - Oversampling</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pic>
        <p:nvPicPr>
          <p:cNvPr id="774" name="Google Shape;774;p71"/>
          <p:cNvPicPr preferRelativeResize="0"/>
          <p:nvPr/>
        </p:nvPicPr>
        <p:blipFill rotWithShape="1">
          <a:blip r:embed="rId3">
            <a:alphaModFix/>
          </a:blip>
          <a:srcRect b="0" l="0" r="0" t="0"/>
          <a:stretch/>
        </p:blipFill>
        <p:spPr>
          <a:xfrm>
            <a:off x="152400" y="1120228"/>
            <a:ext cx="8839201" cy="1274338"/>
          </a:xfrm>
          <a:prstGeom prst="rect">
            <a:avLst/>
          </a:prstGeom>
          <a:noFill/>
          <a:ln>
            <a:noFill/>
          </a:ln>
        </p:spPr>
      </p:pic>
      <p:pic>
        <p:nvPicPr>
          <p:cNvPr id="775" name="Google Shape;775;p71"/>
          <p:cNvPicPr preferRelativeResize="0"/>
          <p:nvPr/>
        </p:nvPicPr>
        <p:blipFill rotWithShape="1">
          <a:blip r:embed="rId4">
            <a:alphaModFix/>
          </a:blip>
          <a:srcRect b="0" l="0" r="0" t="0"/>
          <a:stretch/>
        </p:blipFill>
        <p:spPr>
          <a:xfrm>
            <a:off x="2473338" y="2502188"/>
            <a:ext cx="4024165" cy="2474487"/>
          </a:xfrm>
          <a:prstGeom prst="rect">
            <a:avLst/>
          </a:prstGeom>
          <a:noFill/>
          <a:ln>
            <a:noFill/>
          </a:ln>
        </p:spPr>
      </p:pic>
      <p:sp>
        <p:nvSpPr>
          <p:cNvPr id="776" name="Google Shape;776;p71"/>
          <p:cNvSpPr txBox="1"/>
          <p:nvPr>
            <p:ph type="title"/>
          </p:nvPr>
        </p:nvSpPr>
        <p:spPr>
          <a:xfrm>
            <a:off x="-30354" y="166824"/>
            <a:ext cx="9174354" cy="686869"/>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900"/>
              <a:t>Synthetic Minority Oversampling Technique (SMOTE)</a:t>
            </a:r>
            <a:br>
              <a:rPr lang="en-US" sz="3200"/>
            </a:b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pic>
        <p:nvPicPr>
          <p:cNvPr id="781" name="Google Shape;781;p72"/>
          <p:cNvPicPr preferRelativeResize="0"/>
          <p:nvPr/>
        </p:nvPicPr>
        <p:blipFill rotWithShape="1">
          <a:blip r:embed="rId3">
            <a:alphaModFix/>
          </a:blip>
          <a:srcRect b="0" l="0" r="0" t="0"/>
          <a:stretch/>
        </p:blipFill>
        <p:spPr>
          <a:xfrm>
            <a:off x="152400" y="1211500"/>
            <a:ext cx="8839200" cy="1371600"/>
          </a:xfrm>
          <a:prstGeom prst="rect">
            <a:avLst/>
          </a:prstGeom>
          <a:noFill/>
          <a:ln>
            <a:noFill/>
          </a:ln>
        </p:spPr>
      </p:pic>
      <p:pic>
        <p:nvPicPr>
          <p:cNvPr id="782" name="Google Shape;782;p72"/>
          <p:cNvPicPr preferRelativeResize="0"/>
          <p:nvPr/>
        </p:nvPicPr>
        <p:blipFill rotWithShape="1">
          <a:blip r:embed="rId4">
            <a:alphaModFix/>
          </a:blip>
          <a:srcRect b="0" l="0" r="0" t="0"/>
          <a:stretch/>
        </p:blipFill>
        <p:spPr>
          <a:xfrm>
            <a:off x="2676550" y="2793175"/>
            <a:ext cx="3617748" cy="2255600"/>
          </a:xfrm>
          <a:prstGeom prst="rect">
            <a:avLst/>
          </a:prstGeom>
          <a:noFill/>
          <a:ln>
            <a:noFill/>
          </a:ln>
        </p:spPr>
      </p:pic>
      <p:sp>
        <p:nvSpPr>
          <p:cNvPr id="783" name="Google Shape;783;p72"/>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3200"/>
              <a:t>Near-Miss</a:t>
            </a:r>
            <a:br>
              <a:rPr lang="en-US" sz="3200"/>
            </a:b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73"/>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Rebalancing Results</a:t>
            </a:r>
            <a:endParaRPr/>
          </a:p>
        </p:txBody>
      </p:sp>
      <p:sp>
        <p:nvSpPr>
          <p:cNvPr id="789" name="Google Shape;789;p73"/>
          <p:cNvSpPr txBox="1"/>
          <p:nvPr>
            <p:ph idx="1" type="body"/>
          </p:nvPr>
        </p:nvSpPr>
        <p:spPr>
          <a:xfrm>
            <a:off x="276388" y="1160217"/>
            <a:ext cx="8520600" cy="339720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SzPts val="1800"/>
              <a:buChar char="●"/>
            </a:pPr>
            <a:r>
              <a:rPr lang="en-US"/>
              <a:t>Although there were slight improvements utilizing SMOTE, it created too much noise in the model and significantly reduced the accuracy of the other majority classes.</a:t>
            </a:r>
            <a:endParaRPr/>
          </a:p>
          <a:p>
            <a:pPr indent="0" lvl="0" marL="0" rtl="0" algn="l">
              <a:lnSpc>
                <a:spcPct val="115000"/>
              </a:lnSpc>
              <a:spcBef>
                <a:spcPts val="0"/>
              </a:spcBef>
              <a:spcAft>
                <a:spcPts val="0"/>
              </a:spcAft>
              <a:buSzPts val="1800"/>
              <a:buNone/>
            </a:pPr>
            <a:r>
              <a:t/>
            </a:r>
            <a:endParaRPr/>
          </a:p>
          <a:p>
            <a:pPr indent="-285750" lvl="0" marL="285750" rtl="0" algn="l">
              <a:lnSpc>
                <a:spcPct val="115000"/>
              </a:lnSpc>
              <a:spcBef>
                <a:spcPts val="0"/>
              </a:spcBef>
              <a:spcAft>
                <a:spcPts val="0"/>
              </a:spcAft>
              <a:buSzPts val="1800"/>
              <a:buChar char="●"/>
            </a:pPr>
            <a:r>
              <a:rPr lang="en-US"/>
              <a:t>Using Near-miss to undersampled the dataset lead to too much information loss and was unable to properly train the model. </a:t>
            </a:r>
            <a:endParaRPr/>
          </a:p>
          <a:p>
            <a:pPr indent="0" lvl="0" marL="0" rtl="0" algn="l">
              <a:lnSpc>
                <a:spcPct val="115000"/>
              </a:lnSpc>
              <a:spcBef>
                <a:spcPts val="0"/>
              </a:spcBef>
              <a:spcAft>
                <a:spcPts val="0"/>
              </a:spcAft>
              <a:buSzPts val="1800"/>
              <a:buNone/>
            </a:pPr>
            <a:r>
              <a:t/>
            </a:r>
            <a:endParaRPr/>
          </a:p>
          <a:p>
            <a:pPr indent="-285750" lvl="0" marL="285750" rtl="0" algn="l">
              <a:lnSpc>
                <a:spcPct val="115000"/>
              </a:lnSpc>
              <a:spcBef>
                <a:spcPts val="0"/>
              </a:spcBef>
              <a:spcAft>
                <a:spcPts val="0"/>
              </a:spcAft>
              <a:buSzPts val="1800"/>
              <a:buChar char="●"/>
            </a:pPr>
            <a:r>
              <a:rPr lang="en-US"/>
              <a:t>As a result, we decided to not use any resampling methods in our model</a:t>
            </a:r>
            <a:endParaRPr/>
          </a:p>
          <a:p>
            <a:pPr indent="-228600" lvl="0" marL="457200" rtl="0" algn="l">
              <a:lnSpc>
                <a:spcPct val="115000"/>
              </a:lnSpc>
              <a:spcBef>
                <a:spcPts val="0"/>
              </a:spcBef>
              <a:spcAft>
                <a:spcPts val="0"/>
              </a:spcAft>
              <a:buSzPts val="1800"/>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74"/>
          <p:cNvSpPr txBox="1"/>
          <p:nvPr/>
        </p:nvSpPr>
        <p:spPr>
          <a:xfrm>
            <a:off x="850950" y="504800"/>
            <a:ext cx="7139100" cy="678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Old Standard TT"/>
                <a:ea typeface="Old Standard TT"/>
                <a:cs typeface="Old Standard TT"/>
                <a:sym typeface="Old Standard TT"/>
              </a:rPr>
              <a:t>Multinomial Logistic Regression</a:t>
            </a:r>
            <a:endParaRPr b="0" i="0" sz="3000" u="none" cap="none" strike="noStrike">
              <a:solidFill>
                <a:srgbClr val="000000"/>
              </a:solidFill>
              <a:latin typeface="Old Standard TT"/>
              <a:ea typeface="Old Standard TT"/>
              <a:cs typeface="Old Standard TT"/>
              <a:sym typeface="Old Standard TT"/>
            </a:endParaRPr>
          </a:p>
        </p:txBody>
      </p:sp>
      <p:pic>
        <p:nvPicPr>
          <p:cNvPr id="795" name="Google Shape;795;p74"/>
          <p:cNvPicPr preferRelativeResize="0"/>
          <p:nvPr/>
        </p:nvPicPr>
        <p:blipFill rotWithShape="1">
          <a:blip r:embed="rId3">
            <a:alphaModFix/>
          </a:blip>
          <a:srcRect b="0" l="0" r="0" t="0"/>
          <a:stretch/>
        </p:blipFill>
        <p:spPr>
          <a:xfrm>
            <a:off x="2129738" y="1421750"/>
            <a:ext cx="4581525" cy="28765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75"/>
          <p:cNvSpPr txBox="1"/>
          <p:nvPr/>
        </p:nvSpPr>
        <p:spPr>
          <a:xfrm>
            <a:off x="735550" y="403850"/>
            <a:ext cx="3389400" cy="76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Old Standard TT"/>
                <a:ea typeface="Old Standard TT"/>
                <a:cs typeface="Old Standard TT"/>
                <a:sym typeface="Old Standard TT"/>
              </a:rPr>
              <a:t>Neural Network</a:t>
            </a:r>
            <a:endParaRPr b="0" i="0" sz="2400" u="none" cap="none" strike="noStrike">
              <a:solidFill>
                <a:srgbClr val="000000"/>
              </a:solidFill>
              <a:latin typeface="Old Standard TT"/>
              <a:ea typeface="Old Standard TT"/>
              <a:cs typeface="Old Standard TT"/>
              <a:sym typeface="Old Standard TT"/>
            </a:endParaRPr>
          </a:p>
        </p:txBody>
      </p:sp>
      <p:sp>
        <p:nvSpPr>
          <p:cNvPr id="801" name="Google Shape;801;p75"/>
          <p:cNvSpPr txBox="1"/>
          <p:nvPr/>
        </p:nvSpPr>
        <p:spPr>
          <a:xfrm>
            <a:off x="4666700" y="403850"/>
            <a:ext cx="3389400" cy="76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Old Standard TT"/>
                <a:ea typeface="Old Standard TT"/>
                <a:cs typeface="Old Standard TT"/>
                <a:sym typeface="Old Standard TT"/>
              </a:rPr>
              <a:t>Multinomial Logistic Regression</a:t>
            </a:r>
            <a:endParaRPr b="0" i="0" sz="2400" u="none" cap="none" strike="noStrike">
              <a:solidFill>
                <a:srgbClr val="000000"/>
              </a:solidFill>
              <a:latin typeface="Old Standard TT"/>
              <a:ea typeface="Old Standard TT"/>
              <a:cs typeface="Old Standard TT"/>
              <a:sym typeface="Old Standard TT"/>
            </a:endParaRPr>
          </a:p>
        </p:txBody>
      </p:sp>
      <p:sp>
        <p:nvSpPr>
          <p:cNvPr id="802" name="Google Shape;802;p75"/>
          <p:cNvSpPr txBox="1"/>
          <p:nvPr/>
        </p:nvSpPr>
        <p:spPr>
          <a:xfrm>
            <a:off x="420850" y="3975250"/>
            <a:ext cx="4658700" cy="43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Despite such similar accuracy score, the Neural Network Model sports better overall precision. Despite stratified splitting, it is important to note that there are not that many 4,5,6 class instances to properly ‘test’ the model</a:t>
            </a:r>
            <a:endParaRPr b="0" i="0" sz="1400" u="none" cap="none" strike="noStrike">
              <a:solidFill>
                <a:srgbClr val="000000"/>
              </a:solidFill>
              <a:latin typeface="Old Standard TT"/>
              <a:ea typeface="Old Standard TT"/>
              <a:cs typeface="Old Standard TT"/>
              <a:sym typeface="Old Standard TT"/>
            </a:endParaRPr>
          </a:p>
        </p:txBody>
      </p:sp>
      <p:pic>
        <p:nvPicPr>
          <p:cNvPr id="803" name="Google Shape;803;p75"/>
          <p:cNvPicPr preferRelativeResize="0"/>
          <p:nvPr/>
        </p:nvPicPr>
        <p:blipFill rotWithShape="1">
          <a:blip r:embed="rId3">
            <a:alphaModFix/>
          </a:blip>
          <a:srcRect b="0" l="0" r="0" t="0"/>
          <a:stretch/>
        </p:blipFill>
        <p:spPr>
          <a:xfrm>
            <a:off x="195675" y="1276750"/>
            <a:ext cx="4161266" cy="2590000"/>
          </a:xfrm>
          <a:prstGeom prst="rect">
            <a:avLst/>
          </a:prstGeom>
          <a:noFill/>
          <a:ln>
            <a:noFill/>
          </a:ln>
        </p:spPr>
      </p:pic>
      <p:pic>
        <p:nvPicPr>
          <p:cNvPr id="804" name="Google Shape;804;p75"/>
          <p:cNvPicPr preferRelativeResize="0"/>
          <p:nvPr/>
        </p:nvPicPr>
        <p:blipFill rotWithShape="1">
          <a:blip r:embed="rId4">
            <a:alphaModFix/>
          </a:blip>
          <a:srcRect b="0" l="0" r="0" t="0"/>
          <a:stretch/>
        </p:blipFill>
        <p:spPr>
          <a:xfrm>
            <a:off x="4571991" y="1276750"/>
            <a:ext cx="4125133" cy="25900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pic>
        <p:nvPicPr>
          <p:cNvPr id="809" name="Google Shape;809;p76"/>
          <p:cNvPicPr preferRelativeResize="0"/>
          <p:nvPr/>
        </p:nvPicPr>
        <p:blipFill rotWithShape="1">
          <a:blip r:embed="rId3">
            <a:alphaModFix/>
          </a:blip>
          <a:srcRect b="0" l="0" r="0" t="0"/>
          <a:stretch/>
        </p:blipFill>
        <p:spPr>
          <a:xfrm>
            <a:off x="2916025" y="480587"/>
            <a:ext cx="6227975" cy="4425095"/>
          </a:xfrm>
          <a:prstGeom prst="rect">
            <a:avLst/>
          </a:prstGeom>
          <a:noFill/>
          <a:ln>
            <a:noFill/>
          </a:ln>
        </p:spPr>
      </p:pic>
      <p:sp>
        <p:nvSpPr>
          <p:cNvPr id="810" name="Google Shape;810;p76"/>
          <p:cNvSpPr txBox="1"/>
          <p:nvPr>
            <p:ph type="title"/>
          </p:nvPr>
        </p:nvSpPr>
        <p:spPr>
          <a:xfrm>
            <a:off x="-71075" y="633629"/>
            <a:ext cx="2987100" cy="3571171"/>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1"/>
              </a:buClr>
              <a:buSzPts val="4000"/>
              <a:buNone/>
            </a:pPr>
            <a:r>
              <a:rPr lang="en-US"/>
              <a:t>Neural Network Model in Test Data Set</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Google Shape;815;p77"/>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Undersampling and Oversampling explained</a:t>
            </a:r>
            <a:endParaRPr/>
          </a:p>
        </p:txBody>
      </p:sp>
      <p:pic>
        <p:nvPicPr>
          <p:cNvPr id="816" name="Google Shape;816;p77"/>
          <p:cNvPicPr preferRelativeResize="0"/>
          <p:nvPr/>
        </p:nvPicPr>
        <p:blipFill rotWithShape="1">
          <a:blip r:embed="rId3">
            <a:alphaModFix/>
          </a:blip>
          <a:srcRect b="0" l="0" r="0" t="0"/>
          <a:stretch/>
        </p:blipFill>
        <p:spPr>
          <a:xfrm>
            <a:off x="483624" y="2120647"/>
            <a:ext cx="7558859" cy="206930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pic>
        <p:nvPicPr>
          <p:cNvPr id="821" name="Google Shape;821;p78"/>
          <p:cNvPicPr preferRelativeResize="0"/>
          <p:nvPr/>
        </p:nvPicPr>
        <p:blipFill rotWithShape="1">
          <a:blip r:embed="rId3">
            <a:alphaModFix/>
          </a:blip>
          <a:srcRect b="0" l="0" r="0" t="0"/>
          <a:stretch/>
        </p:blipFill>
        <p:spPr>
          <a:xfrm>
            <a:off x="152400" y="1712068"/>
            <a:ext cx="8839199" cy="2941423"/>
          </a:xfrm>
          <a:prstGeom prst="rect">
            <a:avLst/>
          </a:prstGeom>
          <a:noFill/>
          <a:ln>
            <a:noFill/>
          </a:ln>
        </p:spPr>
      </p:pic>
      <p:sp>
        <p:nvSpPr>
          <p:cNvPr id="822" name="Google Shape;822;p78"/>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3200"/>
              <a:t>Model Application I</a:t>
            </a:r>
            <a:br>
              <a:rPr lang="en-US" sz="3200"/>
            </a:br>
            <a:endParaRPr/>
          </a:p>
        </p:txBody>
      </p:sp>
      <p:sp>
        <p:nvSpPr>
          <p:cNvPr id="823" name="Google Shape;823;p78"/>
          <p:cNvSpPr txBox="1"/>
          <p:nvPr/>
        </p:nvSpPr>
        <p:spPr>
          <a:xfrm>
            <a:off x="174533" y="1161022"/>
            <a:ext cx="882149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 Fill in Sample Variables in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pic>
        <p:nvPicPr>
          <p:cNvPr id="828" name="Google Shape;828;p79"/>
          <p:cNvPicPr preferRelativeResize="0"/>
          <p:nvPr/>
        </p:nvPicPr>
        <p:blipFill rotWithShape="1">
          <a:blip r:embed="rId3">
            <a:alphaModFix/>
          </a:blip>
          <a:srcRect b="0" l="0" r="0" t="0"/>
          <a:stretch/>
        </p:blipFill>
        <p:spPr>
          <a:xfrm>
            <a:off x="152400" y="1104300"/>
            <a:ext cx="8839200" cy="1378591"/>
          </a:xfrm>
          <a:prstGeom prst="rect">
            <a:avLst/>
          </a:prstGeom>
          <a:noFill/>
          <a:ln>
            <a:noFill/>
          </a:ln>
        </p:spPr>
      </p:pic>
      <p:sp>
        <p:nvSpPr>
          <p:cNvPr id="829" name="Google Shape;829;p79"/>
          <p:cNvSpPr txBox="1"/>
          <p:nvPr/>
        </p:nvSpPr>
        <p:spPr>
          <a:xfrm>
            <a:off x="490375" y="317300"/>
            <a:ext cx="5841300" cy="57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Normalize the Longitude and Latitude against the original dataset’s Latitude and Longitude that trained the model.</a:t>
            </a:r>
            <a:endParaRPr b="0" i="0" sz="1400" u="none" cap="none" strike="noStrike">
              <a:solidFill>
                <a:srgbClr val="000000"/>
              </a:solidFill>
              <a:latin typeface="Old Standard TT"/>
              <a:ea typeface="Old Standard TT"/>
              <a:cs typeface="Old Standard TT"/>
              <a:sym typeface="Old Standard TT"/>
            </a:endParaRPr>
          </a:p>
        </p:txBody>
      </p:sp>
      <p:pic>
        <p:nvPicPr>
          <p:cNvPr id="830" name="Google Shape;830;p79"/>
          <p:cNvPicPr preferRelativeResize="0"/>
          <p:nvPr/>
        </p:nvPicPr>
        <p:blipFill rotWithShape="1">
          <a:blip r:embed="rId4">
            <a:alphaModFix/>
          </a:blip>
          <a:srcRect b="0" l="0" r="0" t="0"/>
          <a:stretch/>
        </p:blipFill>
        <p:spPr>
          <a:xfrm>
            <a:off x="588600" y="2571741"/>
            <a:ext cx="7966797" cy="235580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8"/>
          <p:cNvSpPr txBox="1"/>
          <p:nvPr>
            <p:ph type="title"/>
          </p:nvPr>
        </p:nvSpPr>
        <p:spPr>
          <a:xfrm>
            <a:off x="311700" y="445025"/>
            <a:ext cx="8520600" cy="613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What are people saying about “Get it Done!”?</a:t>
            </a:r>
            <a:endParaRPr/>
          </a:p>
        </p:txBody>
      </p:sp>
      <p:pic>
        <p:nvPicPr>
          <p:cNvPr id="260" name="Google Shape;260;p8"/>
          <p:cNvPicPr preferRelativeResize="0"/>
          <p:nvPr/>
        </p:nvPicPr>
        <p:blipFill rotWithShape="1">
          <a:blip r:embed="rId3">
            <a:alphaModFix/>
          </a:blip>
          <a:srcRect b="0" l="5953" r="6868" t="0"/>
          <a:stretch/>
        </p:blipFill>
        <p:spPr>
          <a:xfrm>
            <a:off x="3769004" y="3062467"/>
            <a:ext cx="5129150" cy="1248624"/>
          </a:xfrm>
          <a:prstGeom prst="rect">
            <a:avLst/>
          </a:prstGeom>
          <a:noFill/>
          <a:ln>
            <a:noFill/>
          </a:ln>
        </p:spPr>
      </p:pic>
      <p:pic>
        <p:nvPicPr>
          <p:cNvPr id="261" name="Google Shape;261;p8"/>
          <p:cNvPicPr preferRelativeResize="0"/>
          <p:nvPr/>
        </p:nvPicPr>
        <p:blipFill rotWithShape="1">
          <a:blip r:embed="rId4">
            <a:alphaModFix/>
          </a:blip>
          <a:srcRect b="0" l="4724" r="7292" t="0"/>
          <a:stretch/>
        </p:blipFill>
        <p:spPr>
          <a:xfrm>
            <a:off x="3769004" y="1420867"/>
            <a:ext cx="5129151" cy="1278958"/>
          </a:xfrm>
          <a:prstGeom prst="rect">
            <a:avLst/>
          </a:prstGeom>
          <a:noFill/>
          <a:ln>
            <a:noFill/>
          </a:ln>
        </p:spPr>
      </p:pic>
      <p:sp>
        <p:nvSpPr>
          <p:cNvPr id="262" name="Google Shape;262;p8"/>
          <p:cNvSpPr/>
          <p:nvPr/>
        </p:nvSpPr>
        <p:spPr>
          <a:xfrm>
            <a:off x="207099" y="1343734"/>
            <a:ext cx="1769982" cy="1673458"/>
          </a:xfrm>
          <a:prstGeom prst="star5">
            <a:avLst>
              <a:gd fmla="val 19098" name="adj"/>
              <a:gd fmla="val 105146" name="hf"/>
              <a:gd fmla="val 110557" name="vf"/>
            </a:avLst>
          </a:prstGeom>
          <a:solidFill>
            <a:srgbClr val="CBE9E7"/>
          </a:solidFill>
          <a:ln cap="flat" cmpd="sng" w="25400">
            <a:solidFill>
              <a:srgbClr val="BAB7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Old Standard TT"/>
                <a:ea typeface="Old Standard TT"/>
                <a:cs typeface="Old Standard TT"/>
                <a:sym typeface="Old Standard TT"/>
              </a:rPr>
              <a:t>Play Store: 3.8 </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3" name="Google Shape;263;p8"/>
          <p:cNvSpPr/>
          <p:nvPr/>
        </p:nvSpPr>
        <p:spPr>
          <a:xfrm>
            <a:off x="1553156" y="2819942"/>
            <a:ext cx="1769982" cy="1673458"/>
          </a:xfrm>
          <a:prstGeom prst="star5">
            <a:avLst>
              <a:gd fmla="val 19098" name="adj"/>
              <a:gd fmla="val 105146" name="hf"/>
              <a:gd fmla="val 110557" name="vf"/>
            </a:avLst>
          </a:prstGeom>
          <a:solidFill>
            <a:srgbClr val="CBE9E7"/>
          </a:solidFill>
          <a:ln cap="flat" cmpd="sng" w="25400">
            <a:solidFill>
              <a:srgbClr val="BAB7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Old Standard TT"/>
                <a:ea typeface="Old Standard TT"/>
                <a:cs typeface="Old Standard TT"/>
                <a:sym typeface="Old Standard TT"/>
              </a:rPr>
              <a:t>App Store: 3.8 </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5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pic>
        <p:nvPicPr>
          <p:cNvPr id="835" name="Google Shape;835;p80"/>
          <p:cNvPicPr preferRelativeResize="0"/>
          <p:nvPr/>
        </p:nvPicPr>
        <p:blipFill rotWithShape="1">
          <a:blip r:embed="rId3">
            <a:alphaModFix/>
          </a:blip>
          <a:srcRect b="0" l="0" r="0" t="0"/>
          <a:stretch/>
        </p:blipFill>
        <p:spPr>
          <a:xfrm>
            <a:off x="588213" y="686050"/>
            <a:ext cx="7967576" cy="4060201"/>
          </a:xfrm>
          <a:prstGeom prst="rect">
            <a:avLst/>
          </a:prstGeom>
          <a:noFill/>
          <a:ln>
            <a:noFill/>
          </a:ln>
        </p:spPr>
      </p:pic>
      <p:sp>
        <p:nvSpPr>
          <p:cNvPr id="836" name="Google Shape;836;p80"/>
          <p:cNvSpPr txBox="1"/>
          <p:nvPr/>
        </p:nvSpPr>
        <p:spPr>
          <a:xfrm>
            <a:off x="721125" y="216350"/>
            <a:ext cx="4326900" cy="33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Prediction Table on the Sample file.</a:t>
            </a:r>
            <a:endParaRPr b="0" i="0" sz="1400" u="none" cap="none" strike="noStrike">
              <a:solidFill>
                <a:srgbClr val="000000"/>
              </a:solidFill>
              <a:latin typeface="Old Standard TT"/>
              <a:ea typeface="Old Standard TT"/>
              <a:cs typeface="Old Standard TT"/>
              <a:sym typeface="Old Standard T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sp>
        <p:nvSpPr>
          <p:cNvPr id="841" name="Google Shape;841;p81"/>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accent1"/>
              </a:buClr>
              <a:buSzPts val="5400"/>
              <a:buNone/>
            </a:pPr>
            <a:r>
              <a:rPr lang="en-US"/>
              <a:t>Miscellaneous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82"/>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Additional Info</a:t>
            </a:r>
            <a:endParaRPr/>
          </a:p>
        </p:txBody>
      </p:sp>
      <p:sp>
        <p:nvSpPr>
          <p:cNvPr id="847" name="Google Shape;847;p82"/>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Font typeface="Old Standard TT"/>
              <a:buChar char="➔"/>
            </a:pPr>
            <a:r>
              <a:rPr lang="en-US" sz="900"/>
              <a:t>Highest number of cases and highest average case time</a:t>
            </a:r>
            <a:endParaRPr/>
          </a:p>
          <a:p>
            <a:pPr indent="-355600" lvl="0" marL="457200" rtl="0" algn="l">
              <a:lnSpc>
                <a:spcPct val="115000"/>
              </a:lnSpc>
              <a:spcBef>
                <a:spcPts val="0"/>
              </a:spcBef>
              <a:spcAft>
                <a:spcPts val="0"/>
              </a:spcAft>
              <a:buClr>
                <a:srgbClr val="000000"/>
              </a:buClr>
              <a:buSzPts val="2000"/>
              <a:buFont typeface="Old Standard TT"/>
              <a:buChar char="➔"/>
            </a:pPr>
            <a:r>
              <a:rPr lang="en-US" sz="900"/>
              <a:t>Focusing on Public Graffiti problems</a:t>
            </a:r>
            <a:endParaRPr/>
          </a:p>
          <a:p>
            <a:pPr indent="-355600" lvl="0" marL="457200" rtl="0" algn="l">
              <a:lnSpc>
                <a:spcPct val="115000"/>
              </a:lnSpc>
              <a:spcBef>
                <a:spcPts val="0"/>
              </a:spcBef>
              <a:spcAft>
                <a:spcPts val="0"/>
              </a:spcAft>
              <a:buClr>
                <a:srgbClr val="000000"/>
              </a:buClr>
              <a:buSzPts val="2000"/>
              <a:buFont typeface="Old Standard TT"/>
              <a:buChar char="➔"/>
            </a:pPr>
            <a:r>
              <a:rPr lang="en-US" sz="900"/>
              <a:t>After talking with people the graffiti department, we determined the problem is not an issue of distance to the case but an issue of not having enough people to do the job. 8 person crew for the whole city</a:t>
            </a:r>
            <a:endParaRPr/>
          </a:p>
          <a:p>
            <a:pPr indent="-355600" lvl="0" marL="457200" rtl="0" algn="l">
              <a:lnSpc>
                <a:spcPct val="115000"/>
              </a:lnSpc>
              <a:spcBef>
                <a:spcPts val="0"/>
              </a:spcBef>
              <a:spcAft>
                <a:spcPts val="0"/>
              </a:spcAft>
              <a:buClr>
                <a:srgbClr val="000000"/>
              </a:buClr>
              <a:buSzPts val="2000"/>
              <a:buFont typeface="Old Standard TT"/>
              <a:buChar char="➔"/>
            </a:pPr>
            <a:r>
              <a:rPr lang="en-US" sz="900"/>
              <a:t>They have are considering hiring contract workers for spikes in workloads</a:t>
            </a:r>
            <a:endParaRPr/>
          </a:p>
          <a:p>
            <a:pPr indent="-355600" lvl="0" marL="457200" rtl="0" algn="l">
              <a:lnSpc>
                <a:spcPct val="115000"/>
              </a:lnSpc>
              <a:spcBef>
                <a:spcPts val="0"/>
              </a:spcBef>
              <a:spcAft>
                <a:spcPts val="0"/>
              </a:spcAft>
              <a:buClr>
                <a:srgbClr val="000000"/>
              </a:buClr>
              <a:buSzPts val="2000"/>
              <a:buFont typeface="Old Standard TT"/>
              <a:buChar char="➔"/>
            </a:pPr>
            <a:r>
              <a:rPr lang="en-US" sz="900"/>
              <a:t>But there is a delay. If they get 150 cases on Monday and then reach out to contractors on Tuesday, it may take until the end of the week or longer for the contractors to start helping the case. This is a key driver of Graffiti Demand</a:t>
            </a:r>
            <a:endParaRPr/>
          </a:p>
          <a:p>
            <a:pPr indent="-355600" lvl="0" marL="457200" rtl="0" algn="l">
              <a:lnSpc>
                <a:spcPct val="115000"/>
              </a:lnSpc>
              <a:spcBef>
                <a:spcPts val="0"/>
              </a:spcBef>
              <a:spcAft>
                <a:spcPts val="0"/>
              </a:spcAft>
              <a:buClr>
                <a:srgbClr val="000000"/>
              </a:buClr>
              <a:buSzPts val="2000"/>
              <a:buFont typeface="Old Standard TT"/>
              <a:buChar char="➔"/>
            </a:pPr>
            <a:r>
              <a:rPr lang="en-US" sz="900"/>
              <a:t>If we could help predict demand of Graffiti and other cases, then we could help improve SD’s resource allocation</a:t>
            </a:r>
            <a:endParaRPr/>
          </a:p>
          <a:p>
            <a:pPr indent="-355600" lvl="0" marL="457200" rtl="0" algn="l">
              <a:lnSpc>
                <a:spcPct val="115000"/>
              </a:lnSpc>
              <a:spcBef>
                <a:spcPts val="0"/>
              </a:spcBef>
              <a:spcAft>
                <a:spcPts val="0"/>
              </a:spcAft>
              <a:buClr>
                <a:srgbClr val="000000"/>
              </a:buClr>
              <a:buSzPts val="2000"/>
              <a:buFont typeface="Old Standard TT"/>
              <a:buChar char="➔"/>
            </a:pPr>
            <a:r>
              <a:rPr lang="en-US" sz="900"/>
              <a:t>district 5 for graffiti</a:t>
            </a:r>
            <a:endParaRPr/>
          </a:p>
          <a:p>
            <a:pPr indent="0" lvl="0" marL="114300" rtl="0" algn="l">
              <a:lnSpc>
                <a:spcPct val="115000"/>
              </a:lnSpc>
              <a:spcBef>
                <a:spcPts val="0"/>
              </a:spcBef>
              <a:spcAft>
                <a:spcPts val="0"/>
              </a:spcAft>
              <a:buSzPts val="1800"/>
              <a:buNone/>
            </a:pPr>
            <a:r>
              <a:rPr lang="en-US" sz="900"/>
              <a:t>comes thru the supervisor - 50-150 a day</a:t>
            </a:r>
            <a:endParaRPr/>
          </a:p>
          <a:p>
            <a:pPr indent="0" lvl="0" marL="114300" rtl="0" algn="l">
              <a:lnSpc>
                <a:spcPct val="115000"/>
              </a:lnSpc>
              <a:spcBef>
                <a:spcPts val="0"/>
              </a:spcBef>
              <a:spcAft>
                <a:spcPts val="0"/>
              </a:spcAft>
              <a:buSzPts val="1800"/>
              <a:buNone/>
            </a:pPr>
            <a:r>
              <a:rPr lang="en-US" sz="900"/>
              <a:t>opening up work orders</a:t>
            </a:r>
            <a:endParaRPr/>
          </a:p>
          <a:p>
            <a:pPr indent="0" lvl="0" marL="114300" rtl="0" algn="l">
              <a:lnSpc>
                <a:spcPct val="115000"/>
              </a:lnSpc>
              <a:spcBef>
                <a:spcPts val="0"/>
              </a:spcBef>
              <a:spcAft>
                <a:spcPts val="0"/>
              </a:spcAft>
              <a:buSzPts val="1800"/>
              <a:buNone/>
            </a:pPr>
            <a:r>
              <a:rPr lang="en-US" sz="900"/>
              <a:t>determine public vs commercial vs private</a:t>
            </a:r>
            <a:endParaRPr/>
          </a:p>
          <a:p>
            <a:pPr indent="0" lvl="0" marL="114300" rtl="0" algn="l">
              <a:lnSpc>
                <a:spcPct val="115000"/>
              </a:lnSpc>
              <a:spcBef>
                <a:spcPts val="0"/>
              </a:spcBef>
              <a:spcAft>
                <a:spcPts val="0"/>
              </a:spcAft>
              <a:buSzPts val="1800"/>
              <a:buNone/>
            </a:pPr>
            <a:r>
              <a:rPr lang="en-US" sz="900"/>
              <a:t>urbancore - private contractor for all private abatements</a:t>
            </a:r>
            <a:endParaRPr/>
          </a:p>
          <a:p>
            <a:pPr indent="0" lvl="0" marL="114300" rtl="0" algn="l">
              <a:lnSpc>
                <a:spcPct val="115000"/>
              </a:lnSpc>
              <a:spcBef>
                <a:spcPts val="0"/>
              </a:spcBef>
              <a:spcAft>
                <a:spcPts val="0"/>
              </a:spcAft>
              <a:buSzPts val="1800"/>
              <a:buNone/>
            </a:pPr>
            <a:r>
              <a:rPr lang="en-US" sz="900"/>
              <a:t>Use salesforce to record everything</a:t>
            </a:r>
            <a:endParaRPr/>
          </a:p>
          <a:p>
            <a:pPr indent="0" lvl="0" marL="114300" rtl="0" algn="l">
              <a:lnSpc>
                <a:spcPct val="115000"/>
              </a:lnSpc>
              <a:spcBef>
                <a:spcPts val="0"/>
              </a:spcBef>
              <a:spcAft>
                <a:spcPts val="0"/>
              </a:spcAft>
              <a:buSzPts val="1800"/>
              <a:buNone/>
            </a:pPr>
            <a:r>
              <a:rPr lang="en-US" sz="900"/>
              <a:t>commerical - code compliance sections. physically check since sometimes businesses clean it themselves. it is the business responsibility to clean it up. </a:t>
            </a:r>
            <a:endParaRPr/>
          </a:p>
          <a:p>
            <a:pPr indent="0" lvl="0" marL="114300" rtl="0" algn="l">
              <a:lnSpc>
                <a:spcPct val="115000"/>
              </a:lnSpc>
              <a:spcBef>
                <a:spcPts val="0"/>
              </a:spcBef>
              <a:spcAft>
                <a:spcPts val="0"/>
              </a:spcAft>
              <a:buSzPts val="1800"/>
              <a:buNone/>
            </a:pPr>
            <a:r>
              <a:rPr lang="en-US" sz="900"/>
              <a:t>Public - field crew - 8 person crew - 2 north and 2 south</a:t>
            </a:r>
            <a:endParaRPr/>
          </a:p>
          <a:p>
            <a:pPr indent="0" lvl="0" marL="114300" rtl="0" algn="l">
              <a:lnSpc>
                <a:spcPct val="115000"/>
              </a:lnSpc>
              <a:spcBef>
                <a:spcPts val="0"/>
              </a:spcBef>
              <a:spcAft>
                <a:spcPts val="0"/>
              </a:spcAft>
              <a:buSzPts val="1800"/>
              <a:buNone/>
            </a:pPr>
            <a:r>
              <a:rPr lang="en-US" sz="900"/>
              <a:t>Several operations yards off 94 highway caminito challas</a:t>
            </a:r>
            <a:endParaRPr sz="900"/>
          </a:p>
          <a:p>
            <a:pPr indent="0" lvl="0" marL="114300" rtl="0" algn="l">
              <a:lnSpc>
                <a:spcPct val="115000"/>
              </a:lnSpc>
              <a:spcBef>
                <a:spcPts val="0"/>
              </a:spcBef>
              <a:spcAft>
                <a:spcPts val="0"/>
              </a:spcAft>
              <a:buSzPts val="1800"/>
              <a:buNone/>
            </a:pPr>
            <a:r>
              <a:rPr lang="en-US" sz="900"/>
              <a:t>Central yard on dt and one in pacific beach</a:t>
            </a:r>
            <a:endParaRPr/>
          </a:p>
          <a:p>
            <a:pPr indent="0" lvl="0" marL="114300" rtl="0" algn="l">
              <a:lnSpc>
                <a:spcPct val="115000"/>
              </a:lnSpc>
              <a:spcBef>
                <a:spcPts val="0"/>
              </a:spcBef>
              <a:spcAft>
                <a:spcPts val="0"/>
              </a:spcAft>
              <a:buSzPts val="1800"/>
              <a:buNone/>
            </a:pPr>
            <a:r>
              <a:rPr lang="en-US" sz="900"/>
              <a:t>3 total </a:t>
            </a:r>
            <a:endParaRPr/>
          </a:p>
          <a:p>
            <a:pPr indent="0" lvl="0" marL="114300" rtl="0" algn="l">
              <a:lnSpc>
                <a:spcPct val="115000"/>
              </a:lnSpc>
              <a:spcBef>
                <a:spcPts val="0"/>
              </a:spcBef>
              <a:spcAft>
                <a:spcPts val="0"/>
              </a:spcAft>
              <a:buSzPts val="1800"/>
              <a:buNone/>
            </a:pPr>
            <a:r>
              <a:rPr lang="en-US" sz="900"/>
              <a:t>more of a staffing issue</a:t>
            </a:r>
            <a:endParaRPr/>
          </a:p>
          <a:p>
            <a:pPr indent="0" lvl="0" marL="114300" rtl="0" algn="l">
              <a:lnSpc>
                <a:spcPct val="115000"/>
              </a:lnSpc>
              <a:spcBef>
                <a:spcPts val="0"/>
              </a:spcBef>
              <a:spcAft>
                <a:spcPts val="0"/>
              </a:spcAft>
              <a:buSzPts val="1800"/>
              <a:buNone/>
            </a:pPr>
            <a:r>
              <a:rPr lang="en-US" sz="900"/>
              <a:t>50-75 per day </a:t>
            </a:r>
            <a:endParaRPr/>
          </a:p>
          <a:p>
            <a:pPr indent="-228600" lvl="0" marL="457200" rtl="0" algn="l">
              <a:lnSpc>
                <a:spcPct val="115000"/>
              </a:lnSpc>
              <a:spcBef>
                <a:spcPts val="0"/>
              </a:spcBef>
              <a:spcAft>
                <a:spcPts val="0"/>
              </a:spcAft>
              <a:buSzPts val="1800"/>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pic>
        <p:nvPicPr>
          <p:cNvPr id="852" name="Google Shape;852;p83"/>
          <p:cNvPicPr preferRelativeResize="0"/>
          <p:nvPr/>
        </p:nvPicPr>
        <p:blipFill rotWithShape="1">
          <a:blip r:embed="rId3">
            <a:alphaModFix/>
          </a:blip>
          <a:srcRect b="0" l="0" r="0" t="0"/>
          <a:stretch/>
        </p:blipFill>
        <p:spPr>
          <a:xfrm>
            <a:off x="135338" y="130301"/>
            <a:ext cx="5416477" cy="2310949"/>
          </a:xfrm>
          <a:prstGeom prst="rect">
            <a:avLst/>
          </a:prstGeom>
          <a:noFill/>
          <a:ln>
            <a:noFill/>
          </a:ln>
        </p:spPr>
      </p:pic>
      <p:pic>
        <p:nvPicPr>
          <p:cNvPr id="853" name="Google Shape;853;p83"/>
          <p:cNvPicPr preferRelativeResize="0"/>
          <p:nvPr/>
        </p:nvPicPr>
        <p:blipFill rotWithShape="1">
          <a:blip r:embed="rId4">
            <a:alphaModFix/>
          </a:blip>
          <a:srcRect b="0" l="0" r="0" t="0"/>
          <a:stretch/>
        </p:blipFill>
        <p:spPr>
          <a:xfrm>
            <a:off x="152400" y="2441250"/>
            <a:ext cx="5382355" cy="231094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pic>
        <p:nvPicPr>
          <p:cNvPr id="858" name="Google Shape;858;p84"/>
          <p:cNvPicPr preferRelativeResize="0"/>
          <p:nvPr/>
        </p:nvPicPr>
        <p:blipFill rotWithShape="1">
          <a:blip r:embed="rId3">
            <a:alphaModFix/>
          </a:blip>
          <a:srcRect b="0" l="0" r="0" t="0"/>
          <a:stretch/>
        </p:blipFill>
        <p:spPr>
          <a:xfrm>
            <a:off x="937012" y="1794653"/>
            <a:ext cx="6687427" cy="1690824"/>
          </a:xfrm>
          <a:prstGeom prst="rect">
            <a:avLst/>
          </a:prstGeom>
          <a:noFill/>
          <a:ln>
            <a:noFill/>
          </a:ln>
        </p:spPr>
      </p:pic>
      <p:sp>
        <p:nvSpPr>
          <p:cNvPr id="859" name="Google Shape;859;p84"/>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Service Names in Case Record Type</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sp>
        <p:nvSpPr>
          <p:cNvPr id="864" name="Google Shape;864;p85"/>
          <p:cNvSpPr txBox="1"/>
          <p:nvPr>
            <p:ph type="title"/>
          </p:nvPr>
        </p:nvSpPr>
        <p:spPr>
          <a:xfrm>
            <a:off x="311700" y="316100"/>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Why do we care?</a:t>
            </a:r>
            <a:endParaRPr/>
          </a:p>
        </p:txBody>
      </p:sp>
      <p:grpSp>
        <p:nvGrpSpPr>
          <p:cNvPr id="865" name="Google Shape;865;p85"/>
          <p:cNvGrpSpPr/>
          <p:nvPr/>
        </p:nvGrpSpPr>
        <p:grpSpPr>
          <a:xfrm>
            <a:off x="1046500" y="1237625"/>
            <a:ext cx="1566000" cy="3468100"/>
            <a:chOff x="208575" y="1250500"/>
            <a:chExt cx="1566000" cy="3468100"/>
          </a:xfrm>
        </p:grpSpPr>
        <p:sp>
          <p:nvSpPr>
            <p:cNvPr id="866" name="Google Shape;866;p85"/>
            <p:cNvSpPr/>
            <p:nvPr/>
          </p:nvSpPr>
          <p:spPr>
            <a:xfrm>
              <a:off x="208575" y="1250500"/>
              <a:ext cx="1566000" cy="8256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Decrease in App Satisfaction </a:t>
              </a:r>
              <a:endParaRPr b="0" i="0" sz="1400" u="none" cap="none" strike="noStrike">
                <a:solidFill>
                  <a:srgbClr val="000000"/>
                </a:solidFill>
                <a:latin typeface="Old Standard TT"/>
                <a:ea typeface="Old Standard TT"/>
                <a:cs typeface="Old Standard TT"/>
                <a:sym typeface="Old Standard TT"/>
              </a:endParaRPr>
            </a:p>
          </p:txBody>
        </p:sp>
        <p:cxnSp>
          <p:nvCxnSpPr>
            <p:cNvPr id="867" name="Google Shape;867;p85"/>
            <p:cNvCxnSpPr>
              <a:stCxn id="866" idx="2"/>
              <a:endCxn id="868" idx="0"/>
            </p:cNvCxnSpPr>
            <p:nvPr/>
          </p:nvCxnSpPr>
          <p:spPr>
            <a:xfrm>
              <a:off x="991575" y="2076100"/>
              <a:ext cx="0" cy="495600"/>
            </a:xfrm>
            <a:prstGeom prst="straightConnector1">
              <a:avLst/>
            </a:prstGeom>
            <a:noFill/>
            <a:ln cap="flat" cmpd="sng" w="9525">
              <a:solidFill>
                <a:srgbClr val="000000"/>
              </a:solidFill>
              <a:prstDash val="solid"/>
              <a:round/>
              <a:headEnd len="sm" w="sm" type="none"/>
              <a:tailEnd len="med" w="med" type="triangle"/>
            </a:ln>
          </p:spPr>
        </p:cxnSp>
        <p:sp>
          <p:nvSpPr>
            <p:cNvPr id="868" name="Google Shape;868;p85"/>
            <p:cNvSpPr/>
            <p:nvPr/>
          </p:nvSpPr>
          <p:spPr>
            <a:xfrm>
              <a:off x="208575" y="2571750"/>
              <a:ext cx="1566000" cy="82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Less App Usage</a:t>
              </a:r>
              <a:endParaRPr b="0" i="0" sz="1400" u="none" cap="none" strike="noStrike">
                <a:solidFill>
                  <a:srgbClr val="000000"/>
                </a:solidFill>
                <a:latin typeface="Old Standard TT"/>
                <a:ea typeface="Old Standard TT"/>
                <a:cs typeface="Old Standard TT"/>
                <a:sym typeface="Old Standard TT"/>
              </a:endParaRPr>
            </a:p>
          </p:txBody>
        </p:sp>
        <p:cxnSp>
          <p:nvCxnSpPr>
            <p:cNvPr id="869" name="Google Shape;869;p85"/>
            <p:cNvCxnSpPr>
              <a:stCxn id="868" idx="2"/>
              <a:endCxn id="870" idx="0"/>
            </p:cNvCxnSpPr>
            <p:nvPr/>
          </p:nvCxnSpPr>
          <p:spPr>
            <a:xfrm>
              <a:off x="991575" y="3397350"/>
              <a:ext cx="0" cy="495600"/>
            </a:xfrm>
            <a:prstGeom prst="straightConnector1">
              <a:avLst/>
            </a:prstGeom>
            <a:noFill/>
            <a:ln cap="flat" cmpd="sng" w="9525">
              <a:solidFill>
                <a:srgbClr val="000000"/>
              </a:solidFill>
              <a:prstDash val="solid"/>
              <a:round/>
              <a:headEnd len="sm" w="sm" type="none"/>
              <a:tailEnd len="med" w="med" type="triangle"/>
            </a:ln>
          </p:spPr>
        </p:cxnSp>
        <p:sp>
          <p:nvSpPr>
            <p:cNvPr id="870" name="Google Shape;870;p85"/>
            <p:cNvSpPr/>
            <p:nvPr/>
          </p:nvSpPr>
          <p:spPr>
            <a:xfrm>
              <a:off x="208575" y="3893000"/>
              <a:ext cx="1566000" cy="8256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Fewer Problems Reported</a:t>
              </a:r>
              <a:endParaRPr b="0" i="0" sz="1400" u="none" cap="none" strike="noStrike">
                <a:solidFill>
                  <a:srgbClr val="000000"/>
                </a:solidFill>
                <a:latin typeface="Old Standard TT"/>
                <a:ea typeface="Old Standard TT"/>
                <a:cs typeface="Old Standard TT"/>
                <a:sym typeface="Old Standard TT"/>
              </a:endParaRPr>
            </a:p>
          </p:txBody>
        </p:sp>
      </p:grpSp>
      <p:grpSp>
        <p:nvGrpSpPr>
          <p:cNvPr id="871" name="Google Shape;871;p85"/>
          <p:cNvGrpSpPr/>
          <p:nvPr/>
        </p:nvGrpSpPr>
        <p:grpSpPr>
          <a:xfrm>
            <a:off x="3612000" y="1521000"/>
            <a:ext cx="5220300" cy="2371800"/>
            <a:chOff x="311700" y="2297300"/>
            <a:chExt cx="5220300" cy="2371800"/>
          </a:xfrm>
        </p:grpSpPr>
        <p:sp>
          <p:nvSpPr>
            <p:cNvPr id="872" name="Google Shape;872;p85"/>
            <p:cNvSpPr/>
            <p:nvPr/>
          </p:nvSpPr>
          <p:spPr>
            <a:xfrm>
              <a:off x="311700" y="2297300"/>
              <a:ext cx="2565300" cy="23718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City</a:t>
              </a:r>
              <a:endParaRPr b="0" i="0" sz="1400" u="none" cap="none" strike="noStrike">
                <a:solidFill>
                  <a:srgbClr val="000000"/>
                </a:solidFill>
                <a:latin typeface="Old Standard TT"/>
                <a:ea typeface="Old Standard TT"/>
                <a:cs typeface="Old Standard TT"/>
                <a:sym typeface="Old Standard T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Old Standard TT"/>
                  <a:ea typeface="Old Standard TT"/>
                  <a:cs typeface="Old Standard TT"/>
                  <a:sym typeface="Old Standard TT"/>
                </a:rPr>
                <a:t>Allocate Resources </a:t>
              </a:r>
              <a:endParaRPr b="0" i="0" sz="12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Old Standard TT"/>
                  <a:ea typeface="Old Standard TT"/>
                  <a:cs typeface="Old Standard TT"/>
                  <a:sym typeface="Old Standard TT"/>
                </a:rPr>
                <a:t>More Efficiently</a:t>
              </a:r>
              <a:endParaRPr b="0" i="0" sz="1200" u="none" cap="none" strike="noStrike">
                <a:solidFill>
                  <a:srgbClr val="000000"/>
                </a:solidFill>
                <a:latin typeface="Old Standard TT"/>
                <a:ea typeface="Old Standard TT"/>
                <a:cs typeface="Old Standard TT"/>
                <a:sym typeface="Old Standard TT"/>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873" name="Google Shape;873;p85"/>
            <p:cNvSpPr/>
            <p:nvPr/>
          </p:nvSpPr>
          <p:spPr>
            <a:xfrm>
              <a:off x="2877000" y="2334200"/>
              <a:ext cx="2655000" cy="22980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Users</a:t>
              </a:r>
              <a:endParaRPr b="0" i="0" sz="1400" u="none" cap="none" strike="noStrike">
                <a:solidFill>
                  <a:srgbClr val="000000"/>
                </a:solidFill>
                <a:latin typeface="Old Standard TT"/>
                <a:ea typeface="Old Standard TT"/>
                <a:cs typeface="Old Standard TT"/>
                <a:sym typeface="Old Standard T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ld Standard TT"/>
                <a:ea typeface="Old Standard TT"/>
                <a:cs typeface="Old Standard TT"/>
                <a:sym typeface="Old Standard TT"/>
              </a:endParaRPr>
            </a:p>
            <a:p>
              <a:pPr indent="0" lvl="0" marL="45720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Old Standard TT"/>
                  <a:ea typeface="Old Standard TT"/>
                  <a:cs typeface="Old Standard TT"/>
                  <a:sym typeface="Old Standard TT"/>
                </a:rPr>
                <a:t>Feel like their problem gets heard</a:t>
              </a:r>
              <a:endParaRPr b="0" i="0" sz="1200" u="none" cap="none" strike="noStrike">
                <a:solidFill>
                  <a:srgbClr val="000000"/>
                </a:solidFill>
                <a:latin typeface="Arial"/>
                <a:ea typeface="Arial"/>
                <a:cs typeface="Arial"/>
                <a:sym typeface="Arial"/>
              </a:endParaRPr>
            </a:p>
          </p:txBody>
        </p:sp>
        <p:sp>
          <p:nvSpPr>
            <p:cNvPr id="874" name="Google Shape;874;p85"/>
            <p:cNvSpPr/>
            <p:nvPr/>
          </p:nvSpPr>
          <p:spPr>
            <a:xfrm>
              <a:off x="2180875" y="2931050"/>
              <a:ext cx="1366500" cy="9996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Old Standard TT"/>
                  <a:ea typeface="Old Standard TT"/>
                  <a:cs typeface="Old Standard TT"/>
                  <a:sym typeface="Old Standard TT"/>
                </a:rPr>
                <a:t>Both</a:t>
              </a:r>
              <a:endParaRPr b="0" i="0" sz="1200" u="none" cap="none" strike="noStrike">
                <a:solidFill>
                  <a:srgbClr val="000000"/>
                </a:solidFill>
                <a:latin typeface="Old Standard TT"/>
                <a:ea typeface="Old Standard TT"/>
                <a:cs typeface="Old Standard TT"/>
                <a:sym typeface="Old Standard TT"/>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Old Standard TT"/>
                  <a:ea typeface="Old Standard TT"/>
                  <a:cs typeface="Old Standard TT"/>
                  <a:sym typeface="Old Standard TT"/>
                </a:rPr>
                <a:t>Faster solutions</a:t>
              </a:r>
              <a:endParaRPr b="0" i="0" sz="1200" u="none" cap="none" strike="noStrike">
                <a:solidFill>
                  <a:srgbClr val="000000"/>
                </a:solidFill>
                <a:latin typeface="Old Standard TT"/>
                <a:ea typeface="Old Standard TT"/>
                <a:cs typeface="Old Standard TT"/>
                <a:sym typeface="Old Standard TT"/>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8" name="Shape 878"/>
        <p:cNvGrpSpPr/>
        <p:nvPr/>
      </p:nvGrpSpPr>
      <p:grpSpPr>
        <a:xfrm>
          <a:off x="0" y="0"/>
          <a:ext cx="0" cy="0"/>
          <a:chOff x="0" y="0"/>
          <a:chExt cx="0" cy="0"/>
        </a:xfrm>
      </p:grpSpPr>
      <p:sp>
        <p:nvSpPr>
          <p:cNvPr id="879" name="Google Shape;879;p86"/>
          <p:cNvSpPr txBox="1"/>
          <p:nvPr>
            <p:ph type="title"/>
          </p:nvPr>
        </p:nvSpPr>
        <p:spPr>
          <a:xfrm>
            <a:off x="311700" y="416100"/>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How do we define Long and Short?</a:t>
            </a:r>
            <a:endParaRPr/>
          </a:p>
        </p:txBody>
      </p:sp>
      <p:sp>
        <p:nvSpPr>
          <p:cNvPr id="880" name="Google Shape;880;p86"/>
          <p:cNvSpPr/>
          <p:nvPr/>
        </p:nvSpPr>
        <p:spPr>
          <a:xfrm>
            <a:off x="3569475" y="1834650"/>
            <a:ext cx="1681800" cy="1118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Old Standard TT"/>
                <a:ea typeface="Old Standard TT"/>
                <a:cs typeface="Old Standard TT"/>
                <a:sym typeface="Old Standard TT"/>
              </a:rPr>
              <a:t>Long </a:t>
            </a:r>
            <a:endParaRPr b="0" i="0" sz="3000" u="none" cap="none" strike="noStrike">
              <a:solidFill>
                <a:srgbClr val="000000"/>
              </a:solidFill>
              <a:latin typeface="Old Standard TT"/>
              <a:ea typeface="Old Standard TT"/>
              <a:cs typeface="Old Standard TT"/>
              <a:sym typeface="Old Standard TT"/>
            </a:endParaRPr>
          </a:p>
        </p:txBody>
      </p:sp>
      <p:sp>
        <p:nvSpPr>
          <p:cNvPr id="881" name="Google Shape;881;p86"/>
          <p:cNvSpPr txBox="1"/>
          <p:nvPr/>
        </p:nvSpPr>
        <p:spPr>
          <a:xfrm>
            <a:off x="3344026" y="3208600"/>
            <a:ext cx="2132700" cy="73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Old Standard TT"/>
                <a:ea typeface="Old Standard TT"/>
                <a:cs typeface="Old Standard TT"/>
                <a:sym typeface="Old Standard TT"/>
              </a:rPr>
              <a:t>&gt; 1 Week</a:t>
            </a:r>
            <a:endParaRPr b="0" i="0" sz="2800" u="none" cap="none" strike="noStrike">
              <a:solidFill>
                <a:srgbClr val="000000"/>
              </a:solidFill>
              <a:latin typeface="Old Standard TT"/>
              <a:ea typeface="Old Standard TT"/>
              <a:cs typeface="Old Standard TT"/>
              <a:sym typeface="Old Standard TT"/>
            </a:endParaRPr>
          </a:p>
        </p:txBody>
      </p:sp>
      <p:sp>
        <p:nvSpPr>
          <p:cNvPr id="882" name="Google Shape;882;p86"/>
          <p:cNvSpPr/>
          <p:nvPr/>
        </p:nvSpPr>
        <p:spPr>
          <a:xfrm>
            <a:off x="673875" y="1834650"/>
            <a:ext cx="1681800" cy="11436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Old Standard TT"/>
                <a:ea typeface="Old Standard TT"/>
                <a:cs typeface="Old Standard TT"/>
                <a:sym typeface="Old Standard TT"/>
              </a:rPr>
              <a:t>Short </a:t>
            </a:r>
            <a:endParaRPr b="0" i="0" sz="3000" u="none" cap="none" strike="noStrike">
              <a:solidFill>
                <a:srgbClr val="000000"/>
              </a:solidFill>
              <a:latin typeface="Old Standard TT"/>
              <a:ea typeface="Old Standard TT"/>
              <a:cs typeface="Old Standard TT"/>
              <a:sym typeface="Old Standard TT"/>
            </a:endParaRPr>
          </a:p>
        </p:txBody>
      </p:sp>
      <p:sp>
        <p:nvSpPr>
          <p:cNvPr id="883" name="Google Shape;883;p86"/>
          <p:cNvSpPr txBox="1"/>
          <p:nvPr/>
        </p:nvSpPr>
        <p:spPr>
          <a:xfrm>
            <a:off x="230475" y="3238900"/>
            <a:ext cx="2568600" cy="67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Old Standard TT"/>
                <a:ea typeface="Old Standard TT"/>
                <a:cs typeface="Old Standard TT"/>
                <a:sym typeface="Old Standard TT"/>
              </a:rPr>
              <a:t>≤ 1 Week</a:t>
            </a:r>
            <a:endParaRPr b="0" i="0" sz="2800" u="none" cap="none" strike="noStrike">
              <a:solidFill>
                <a:srgbClr val="000000"/>
              </a:solidFill>
              <a:latin typeface="Old Standard TT"/>
              <a:ea typeface="Old Standard TT"/>
              <a:cs typeface="Old Standard TT"/>
              <a:sym typeface="Old Standard TT"/>
            </a:endParaRPr>
          </a:p>
        </p:txBody>
      </p:sp>
      <p:sp>
        <p:nvSpPr>
          <p:cNvPr id="884" name="Google Shape;884;p86"/>
          <p:cNvSpPr/>
          <p:nvPr/>
        </p:nvSpPr>
        <p:spPr>
          <a:xfrm>
            <a:off x="6800275" y="1522650"/>
            <a:ext cx="1959300" cy="22317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sng" cap="none" strike="noStrike">
                <a:solidFill>
                  <a:srgbClr val="000000"/>
                </a:solidFill>
                <a:latin typeface="Old Standard TT"/>
                <a:ea typeface="Old Standard TT"/>
                <a:cs typeface="Old Standard TT"/>
                <a:sym typeface="Old Standard TT"/>
              </a:rPr>
              <a:t>Reasoning:</a:t>
            </a:r>
            <a:endParaRPr b="1" i="0" sz="1800" u="sng" cap="none" strike="noStrike">
              <a:solidFill>
                <a:srgbClr val="000000"/>
              </a:solidFill>
              <a:latin typeface="Old Standard TT"/>
              <a:ea typeface="Old Standard TT"/>
              <a:cs typeface="Old Standard TT"/>
              <a:sym typeface="Old Standard T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Old Standard TT"/>
              <a:ea typeface="Old Standard TT"/>
              <a:cs typeface="Old Standard TT"/>
              <a:sym typeface="Old Standard TT"/>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Old Standard TT"/>
                <a:ea typeface="Old Standard TT"/>
                <a:cs typeface="Old Standard TT"/>
                <a:sym typeface="Old Standard TT"/>
              </a:rPr>
              <a:t>Easily Interpretable</a:t>
            </a:r>
            <a:endParaRPr b="0" i="0" sz="1800" u="none" cap="none" strike="noStrike">
              <a:solidFill>
                <a:srgbClr val="000000"/>
              </a:solidFill>
              <a:latin typeface="Old Standard TT"/>
              <a:ea typeface="Old Standard TT"/>
              <a:cs typeface="Old Standard TT"/>
              <a:sym typeface="Old Standard T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Old Standard TT"/>
              <a:ea typeface="Old Standard TT"/>
              <a:cs typeface="Old Standard TT"/>
              <a:sym typeface="Old Standard TT"/>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Old Standard TT"/>
                <a:ea typeface="Old Standard TT"/>
                <a:cs typeface="Old Standard TT"/>
                <a:sym typeface="Old Standard TT"/>
              </a:rPr>
              <a:t>Relatively Even Split</a:t>
            </a:r>
            <a:endParaRPr b="0" i="0" sz="1800" u="none" cap="none" strike="noStrike">
              <a:solidFill>
                <a:srgbClr val="000000"/>
              </a:solidFill>
              <a:latin typeface="Old Standard TT"/>
              <a:ea typeface="Old Standard TT"/>
              <a:cs typeface="Old Standard TT"/>
              <a:sym typeface="Old Standard TT"/>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Google Shape;889;p87"/>
          <p:cNvSpPr txBox="1"/>
          <p:nvPr>
            <p:ph idx="1" type="body"/>
          </p:nvPr>
        </p:nvSpPr>
        <p:spPr>
          <a:xfrm>
            <a:off x="234350" y="1649400"/>
            <a:ext cx="2356800" cy="18447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US" sz="2200"/>
              <a:t>Total Proportion:</a:t>
            </a:r>
            <a:endParaRPr sz="2200"/>
          </a:p>
          <a:p>
            <a:pPr indent="0" lvl="0" marL="0" rtl="0" algn="l">
              <a:lnSpc>
                <a:spcPct val="115000"/>
              </a:lnSpc>
              <a:spcBef>
                <a:spcPts val="1600"/>
              </a:spcBef>
              <a:spcAft>
                <a:spcPts val="0"/>
              </a:spcAft>
              <a:buSzPts val="1800"/>
              <a:buNone/>
            </a:pPr>
            <a:r>
              <a:rPr lang="en-US" sz="2200"/>
              <a:t>Long: </a:t>
            </a:r>
            <a:r>
              <a:rPr b="1" lang="en-US" sz="2200"/>
              <a:t>55.35%</a:t>
            </a:r>
            <a:endParaRPr b="1" sz="2200"/>
          </a:p>
          <a:p>
            <a:pPr indent="0" lvl="0" marL="0" rtl="0" algn="l">
              <a:lnSpc>
                <a:spcPct val="115000"/>
              </a:lnSpc>
              <a:spcBef>
                <a:spcPts val="1600"/>
              </a:spcBef>
              <a:spcAft>
                <a:spcPts val="0"/>
              </a:spcAft>
              <a:buSzPts val="1800"/>
              <a:buNone/>
            </a:pPr>
            <a:r>
              <a:rPr lang="en-US" sz="2200"/>
              <a:t>Short: </a:t>
            </a:r>
            <a:r>
              <a:rPr b="1" lang="en-US" sz="2200"/>
              <a:t>44.65%</a:t>
            </a:r>
            <a:endParaRPr b="1" sz="2200"/>
          </a:p>
          <a:p>
            <a:pPr indent="0" lvl="0" marL="0" rtl="0" algn="l">
              <a:lnSpc>
                <a:spcPct val="115000"/>
              </a:lnSpc>
              <a:spcBef>
                <a:spcPts val="1600"/>
              </a:spcBef>
              <a:spcAft>
                <a:spcPts val="1600"/>
              </a:spcAft>
              <a:buSzPts val="1800"/>
              <a:buNone/>
            </a:pPr>
            <a:r>
              <a:t/>
            </a:r>
            <a:endParaRPr/>
          </a:p>
        </p:txBody>
      </p:sp>
      <p:pic>
        <p:nvPicPr>
          <p:cNvPr id="890" name="Google Shape;890;p87"/>
          <p:cNvPicPr preferRelativeResize="0"/>
          <p:nvPr/>
        </p:nvPicPr>
        <p:blipFill rotWithShape="1">
          <a:blip r:embed="rId3">
            <a:alphaModFix/>
          </a:blip>
          <a:srcRect b="0" l="0" r="0" t="0"/>
          <a:stretch/>
        </p:blipFill>
        <p:spPr>
          <a:xfrm>
            <a:off x="2935300" y="489551"/>
            <a:ext cx="6067500" cy="416439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pic>
        <p:nvPicPr>
          <p:cNvPr id="895" name="Google Shape;895;p88"/>
          <p:cNvPicPr preferRelativeResize="0"/>
          <p:nvPr/>
        </p:nvPicPr>
        <p:blipFill rotWithShape="1">
          <a:blip r:embed="rId3">
            <a:alphaModFix/>
          </a:blip>
          <a:srcRect b="0" l="0" r="0" t="0"/>
          <a:stretch/>
        </p:blipFill>
        <p:spPr>
          <a:xfrm>
            <a:off x="3099550" y="1047025"/>
            <a:ext cx="5583921" cy="3863826"/>
          </a:xfrm>
          <a:prstGeom prst="rect">
            <a:avLst/>
          </a:prstGeom>
          <a:noFill/>
          <a:ln>
            <a:noFill/>
          </a:ln>
        </p:spPr>
      </p:pic>
      <p:pic>
        <p:nvPicPr>
          <p:cNvPr id="896" name="Google Shape;896;p88"/>
          <p:cNvPicPr preferRelativeResize="0"/>
          <p:nvPr/>
        </p:nvPicPr>
        <p:blipFill rotWithShape="1">
          <a:blip r:embed="rId4">
            <a:alphaModFix/>
          </a:blip>
          <a:srcRect b="0" l="0" r="0" t="0"/>
          <a:stretch/>
        </p:blipFill>
        <p:spPr>
          <a:xfrm>
            <a:off x="759975" y="978650"/>
            <a:ext cx="443632" cy="4000575"/>
          </a:xfrm>
          <a:prstGeom prst="rect">
            <a:avLst/>
          </a:prstGeom>
          <a:noFill/>
          <a:ln>
            <a:noFill/>
          </a:ln>
        </p:spPr>
      </p:pic>
      <p:sp>
        <p:nvSpPr>
          <p:cNvPr id="897" name="Google Shape;897;p88"/>
          <p:cNvSpPr txBox="1"/>
          <p:nvPr>
            <p:ph type="title"/>
          </p:nvPr>
        </p:nvSpPr>
        <p:spPr>
          <a:xfrm>
            <a:off x="311700" y="277450"/>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Transform: Time to Time of Day</a:t>
            </a:r>
            <a:endParaRPr/>
          </a:p>
        </p:txBody>
      </p:sp>
      <p:cxnSp>
        <p:nvCxnSpPr>
          <p:cNvPr id="898" name="Google Shape;898;p88"/>
          <p:cNvCxnSpPr>
            <a:stCxn id="896" idx="3"/>
            <a:endCxn id="895" idx="1"/>
          </p:cNvCxnSpPr>
          <p:nvPr/>
        </p:nvCxnSpPr>
        <p:spPr>
          <a:xfrm>
            <a:off x="1203607" y="2978938"/>
            <a:ext cx="1896000" cy="0"/>
          </a:xfrm>
          <a:prstGeom prst="straightConnector1">
            <a:avLst/>
          </a:prstGeom>
          <a:noFill/>
          <a:ln cap="flat" cmpd="sng" w="38100">
            <a:solidFill>
              <a:srgbClr val="000000"/>
            </a:solidFill>
            <a:prstDash val="solid"/>
            <a:round/>
            <a:headEnd len="sm" w="sm" type="none"/>
            <a:tailEnd len="med" w="med" type="triangl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pic>
        <p:nvPicPr>
          <p:cNvPr id="903" name="Google Shape;903;p89"/>
          <p:cNvPicPr preferRelativeResize="0"/>
          <p:nvPr/>
        </p:nvPicPr>
        <p:blipFill rotWithShape="1">
          <a:blip r:embed="rId3">
            <a:alphaModFix/>
          </a:blip>
          <a:srcRect b="0" l="0" r="0" t="0"/>
          <a:stretch/>
        </p:blipFill>
        <p:spPr>
          <a:xfrm>
            <a:off x="3084525" y="890651"/>
            <a:ext cx="5843817" cy="3801425"/>
          </a:xfrm>
          <a:prstGeom prst="rect">
            <a:avLst/>
          </a:prstGeom>
          <a:noFill/>
          <a:ln>
            <a:noFill/>
          </a:ln>
        </p:spPr>
      </p:pic>
      <p:sp>
        <p:nvSpPr>
          <p:cNvPr id="904" name="Google Shape;904;p89"/>
          <p:cNvSpPr txBox="1"/>
          <p:nvPr>
            <p:ph type="title"/>
          </p:nvPr>
        </p:nvSpPr>
        <p:spPr>
          <a:xfrm>
            <a:off x="311700" y="277450"/>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Transform: Date to Seasons</a:t>
            </a:r>
            <a:endParaRPr/>
          </a:p>
        </p:txBody>
      </p:sp>
      <p:pic>
        <p:nvPicPr>
          <p:cNvPr id="905" name="Google Shape;905;p89"/>
          <p:cNvPicPr preferRelativeResize="0"/>
          <p:nvPr/>
        </p:nvPicPr>
        <p:blipFill rotWithShape="1">
          <a:blip r:embed="rId4">
            <a:alphaModFix/>
          </a:blip>
          <a:srcRect b="0" l="0" r="0" t="0"/>
          <a:stretch/>
        </p:blipFill>
        <p:spPr>
          <a:xfrm>
            <a:off x="598000" y="890650"/>
            <a:ext cx="519397" cy="3801425"/>
          </a:xfrm>
          <a:prstGeom prst="rect">
            <a:avLst/>
          </a:prstGeom>
          <a:noFill/>
          <a:ln>
            <a:noFill/>
          </a:ln>
        </p:spPr>
      </p:pic>
      <p:cxnSp>
        <p:nvCxnSpPr>
          <p:cNvPr id="906" name="Google Shape;906;p89"/>
          <p:cNvCxnSpPr>
            <a:stCxn id="905" idx="3"/>
            <a:endCxn id="903" idx="1"/>
          </p:cNvCxnSpPr>
          <p:nvPr/>
        </p:nvCxnSpPr>
        <p:spPr>
          <a:xfrm>
            <a:off x="1117397" y="2791362"/>
            <a:ext cx="1967100" cy="0"/>
          </a:xfrm>
          <a:prstGeom prst="straightConnector1">
            <a:avLst/>
          </a:prstGeom>
          <a:noFill/>
          <a:ln cap="flat" cmpd="sng" w="38100">
            <a:solidFill>
              <a:srgbClr val="000000"/>
            </a:solidFill>
            <a:prstDash val="solid"/>
            <a:round/>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9"/>
          <p:cNvSpPr txBox="1"/>
          <p:nvPr>
            <p:ph type="title"/>
          </p:nvPr>
        </p:nvSpPr>
        <p:spPr>
          <a:xfrm>
            <a:off x="-71075" y="1318150"/>
            <a:ext cx="2987100" cy="207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000"/>
              <a:buNone/>
            </a:pPr>
            <a:r>
              <a:rPr lang="en-US"/>
              <a:t>Decreasing Trend for Case Times</a:t>
            </a:r>
            <a:endParaRPr/>
          </a:p>
        </p:txBody>
      </p:sp>
      <p:pic>
        <p:nvPicPr>
          <p:cNvPr id="269" name="Google Shape;269;p9"/>
          <p:cNvPicPr preferRelativeResize="0"/>
          <p:nvPr/>
        </p:nvPicPr>
        <p:blipFill rotWithShape="1">
          <a:blip r:embed="rId3">
            <a:alphaModFix/>
          </a:blip>
          <a:srcRect b="8406" l="0" r="0" t="0"/>
          <a:stretch/>
        </p:blipFill>
        <p:spPr>
          <a:xfrm>
            <a:off x="3442810" y="4597"/>
            <a:ext cx="5414839" cy="5138904"/>
          </a:xfrm>
          <a:prstGeom prst="rect">
            <a:avLst/>
          </a:prstGeom>
          <a:noFill/>
          <a:ln>
            <a:noFill/>
          </a:ln>
        </p:spPr>
      </p:pic>
      <p:sp>
        <p:nvSpPr>
          <p:cNvPr id="270" name="Google Shape;270;p9"/>
          <p:cNvSpPr txBox="1"/>
          <p:nvPr/>
        </p:nvSpPr>
        <p:spPr>
          <a:xfrm>
            <a:off x="3914415" y="4897279"/>
            <a:ext cx="465151"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2017</a:t>
            </a:r>
            <a:endParaRPr b="0" i="0" sz="1400" u="none" cap="none" strike="noStrike">
              <a:solidFill>
                <a:srgbClr val="000000"/>
              </a:solidFill>
              <a:latin typeface="Arial"/>
              <a:ea typeface="Arial"/>
              <a:cs typeface="Arial"/>
              <a:sym typeface="Arial"/>
            </a:endParaRPr>
          </a:p>
        </p:txBody>
      </p:sp>
      <p:sp>
        <p:nvSpPr>
          <p:cNvPr id="271" name="Google Shape;271;p9"/>
          <p:cNvSpPr txBox="1"/>
          <p:nvPr/>
        </p:nvSpPr>
        <p:spPr>
          <a:xfrm>
            <a:off x="5424871" y="4892681"/>
            <a:ext cx="465151"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2018</a:t>
            </a:r>
            <a:endParaRPr b="0" i="0" sz="1400" u="none" cap="none" strike="noStrike">
              <a:solidFill>
                <a:srgbClr val="000000"/>
              </a:solidFill>
              <a:latin typeface="Arial"/>
              <a:ea typeface="Arial"/>
              <a:cs typeface="Arial"/>
              <a:sym typeface="Arial"/>
            </a:endParaRPr>
          </a:p>
        </p:txBody>
      </p:sp>
      <p:sp>
        <p:nvSpPr>
          <p:cNvPr id="272" name="Google Shape;272;p9"/>
          <p:cNvSpPr txBox="1"/>
          <p:nvPr/>
        </p:nvSpPr>
        <p:spPr>
          <a:xfrm>
            <a:off x="6882042" y="4892681"/>
            <a:ext cx="465151"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2019</a:t>
            </a:r>
            <a:endParaRPr b="0" i="0" sz="1400" u="none" cap="none" strike="noStrike">
              <a:solidFill>
                <a:srgbClr val="000000"/>
              </a:solidFill>
              <a:latin typeface="Arial"/>
              <a:ea typeface="Arial"/>
              <a:cs typeface="Arial"/>
              <a:sym typeface="Arial"/>
            </a:endParaRPr>
          </a:p>
        </p:txBody>
      </p:sp>
      <p:grpSp>
        <p:nvGrpSpPr>
          <p:cNvPr id="273" name="Google Shape;273;p9"/>
          <p:cNvGrpSpPr/>
          <p:nvPr/>
        </p:nvGrpSpPr>
        <p:grpSpPr>
          <a:xfrm>
            <a:off x="5662287" y="422329"/>
            <a:ext cx="0" cy="4200040"/>
            <a:chOff x="5604162" y="422329"/>
            <a:chExt cx="0" cy="4200040"/>
          </a:xfrm>
        </p:grpSpPr>
        <p:cxnSp>
          <p:nvCxnSpPr>
            <p:cNvPr id="274" name="Google Shape;274;p9"/>
            <p:cNvCxnSpPr/>
            <p:nvPr/>
          </p:nvCxnSpPr>
          <p:spPr>
            <a:xfrm>
              <a:off x="5604162" y="1410346"/>
              <a:ext cx="0" cy="3212023"/>
            </a:xfrm>
            <a:prstGeom prst="straightConnector1">
              <a:avLst/>
            </a:prstGeom>
            <a:noFill/>
            <a:ln cap="flat" cmpd="sng" w="25400">
              <a:solidFill>
                <a:schemeClr val="dk1"/>
              </a:solidFill>
              <a:prstDash val="dash"/>
              <a:round/>
              <a:headEnd len="sm" w="sm" type="none"/>
              <a:tailEnd len="sm" w="sm" type="none"/>
            </a:ln>
            <a:effectLst>
              <a:outerShdw blurRad="40000" rotWithShape="0" dir="5400000" dist="20000">
                <a:srgbClr val="000000">
                  <a:alpha val="37647"/>
                </a:srgbClr>
              </a:outerShdw>
            </a:effectLst>
          </p:spPr>
        </p:cxnSp>
        <p:cxnSp>
          <p:nvCxnSpPr>
            <p:cNvPr id="275" name="Google Shape;275;p9"/>
            <p:cNvCxnSpPr/>
            <p:nvPr/>
          </p:nvCxnSpPr>
          <p:spPr>
            <a:xfrm>
              <a:off x="5604162" y="422329"/>
              <a:ext cx="0" cy="616057"/>
            </a:xfrm>
            <a:prstGeom prst="straightConnector1">
              <a:avLst/>
            </a:prstGeom>
            <a:noFill/>
            <a:ln cap="flat" cmpd="sng" w="25400">
              <a:solidFill>
                <a:schemeClr val="dk1"/>
              </a:solidFill>
              <a:prstDash val="dash"/>
              <a:round/>
              <a:headEnd len="sm" w="sm" type="none"/>
              <a:tailEnd len="sm" w="sm" type="none"/>
            </a:ln>
            <a:effectLst>
              <a:outerShdw blurRad="40000" rotWithShape="0" dir="5400000" dist="20000">
                <a:srgbClr val="000000">
                  <a:alpha val="37647"/>
                </a:srgbClr>
              </a:outerShdw>
            </a:effectLst>
          </p:spPr>
        </p:cxnSp>
      </p:grpSp>
      <p:grpSp>
        <p:nvGrpSpPr>
          <p:cNvPr id="276" name="Google Shape;276;p9"/>
          <p:cNvGrpSpPr/>
          <p:nvPr/>
        </p:nvGrpSpPr>
        <p:grpSpPr>
          <a:xfrm>
            <a:off x="7120413" y="472698"/>
            <a:ext cx="0" cy="4149670"/>
            <a:chOff x="7120413" y="472698"/>
            <a:chExt cx="0" cy="4149670"/>
          </a:xfrm>
        </p:grpSpPr>
        <p:cxnSp>
          <p:nvCxnSpPr>
            <p:cNvPr id="277" name="Google Shape;277;p9"/>
            <p:cNvCxnSpPr/>
            <p:nvPr/>
          </p:nvCxnSpPr>
          <p:spPr>
            <a:xfrm>
              <a:off x="7120413" y="2758698"/>
              <a:ext cx="0" cy="1863670"/>
            </a:xfrm>
            <a:prstGeom prst="straightConnector1">
              <a:avLst/>
            </a:prstGeom>
            <a:noFill/>
            <a:ln cap="flat" cmpd="sng" w="25400">
              <a:solidFill>
                <a:schemeClr val="dk1"/>
              </a:solidFill>
              <a:prstDash val="dash"/>
              <a:round/>
              <a:headEnd len="sm" w="sm" type="none"/>
              <a:tailEnd len="sm" w="sm" type="none"/>
            </a:ln>
            <a:effectLst>
              <a:outerShdw blurRad="40000" rotWithShape="0" dir="5400000" dist="20000">
                <a:srgbClr val="000000">
                  <a:alpha val="37647"/>
                </a:srgbClr>
              </a:outerShdw>
            </a:effectLst>
          </p:spPr>
        </p:cxnSp>
        <p:cxnSp>
          <p:nvCxnSpPr>
            <p:cNvPr id="278" name="Google Shape;278;p9"/>
            <p:cNvCxnSpPr/>
            <p:nvPr/>
          </p:nvCxnSpPr>
          <p:spPr>
            <a:xfrm>
              <a:off x="7120413" y="472698"/>
              <a:ext cx="0" cy="1898543"/>
            </a:xfrm>
            <a:prstGeom prst="straightConnector1">
              <a:avLst/>
            </a:prstGeom>
            <a:noFill/>
            <a:ln cap="flat" cmpd="sng" w="25400">
              <a:solidFill>
                <a:schemeClr val="dk1"/>
              </a:solidFill>
              <a:prstDash val="dash"/>
              <a:round/>
              <a:headEnd len="sm" w="sm" type="none"/>
              <a:tailEnd len="sm" w="sm" type="none"/>
            </a:ln>
            <a:effectLst>
              <a:outerShdw blurRad="40000" rotWithShape="0" dir="5400000" dist="20000">
                <a:srgbClr val="000000">
                  <a:alpha val="37647"/>
                </a:srgbClr>
              </a:outerShdw>
            </a:effectLst>
          </p:spPr>
        </p:cxn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5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pic>
        <p:nvPicPr>
          <p:cNvPr id="911" name="Google Shape;911;p90"/>
          <p:cNvPicPr preferRelativeResize="0"/>
          <p:nvPr/>
        </p:nvPicPr>
        <p:blipFill rotWithShape="1">
          <a:blip r:embed="rId3">
            <a:alphaModFix/>
          </a:blip>
          <a:srcRect b="0" l="0" r="0" t="0"/>
          <a:stretch/>
        </p:blipFill>
        <p:spPr>
          <a:xfrm>
            <a:off x="1313250" y="851950"/>
            <a:ext cx="6517501" cy="4014400"/>
          </a:xfrm>
          <a:prstGeom prst="rect">
            <a:avLst/>
          </a:prstGeom>
          <a:noFill/>
          <a:ln>
            <a:noFill/>
          </a:ln>
        </p:spPr>
      </p:pic>
      <p:sp>
        <p:nvSpPr>
          <p:cNvPr id="912" name="Google Shape;912;p90"/>
          <p:cNvSpPr txBox="1"/>
          <p:nvPr>
            <p:ph type="title"/>
          </p:nvPr>
        </p:nvSpPr>
        <p:spPr>
          <a:xfrm>
            <a:off x="311700" y="1485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New Feature: Word Count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Google Shape;917;p91"/>
          <p:cNvSpPr txBox="1"/>
          <p:nvPr>
            <p:ph type="title"/>
          </p:nvPr>
        </p:nvSpPr>
        <p:spPr>
          <a:xfrm>
            <a:off x="311700" y="45400"/>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New Feature: Character Count</a:t>
            </a:r>
            <a:endParaRPr/>
          </a:p>
        </p:txBody>
      </p:sp>
      <p:pic>
        <p:nvPicPr>
          <p:cNvPr id="918" name="Google Shape;918;p91"/>
          <p:cNvPicPr preferRelativeResize="0"/>
          <p:nvPr/>
        </p:nvPicPr>
        <p:blipFill rotWithShape="1">
          <a:blip r:embed="rId3">
            <a:alphaModFix/>
          </a:blip>
          <a:srcRect b="0" l="0" r="0" t="0"/>
          <a:stretch/>
        </p:blipFill>
        <p:spPr>
          <a:xfrm>
            <a:off x="1724775" y="719300"/>
            <a:ext cx="6365573" cy="418010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2" name="Shape 922"/>
        <p:cNvGrpSpPr/>
        <p:nvPr/>
      </p:nvGrpSpPr>
      <p:grpSpPr>
        <a:xfrm>
          <a:off x="0" y="0"/>
          <a:ext cx="0" cy="0"/>
          <a:chOff x="0" y="0"/>
          <a:chExt cx="0" cy="0"/>
        </a:xfrm>
      </p:grpSpPr>
      <p:pic>
        <p:nvPicPr>
          <p:cNvPr id="923" name="Google Shape;923;p92"/>
          <p:cNvPicPr preferRelativeResize="0"/>
          <p:nvPr/>
        </p:nvPicPr>
        <p:blipFill rotWithShape="1">
          <a:blip r:embed="rId3">
            <a:alphaModFix/>
          </a:blip>
          <a:srcRect b="0" l="0" r="0" t="0"/>
          <a:stretch/>
        </p:blipFill>
        <p:spPr>
          <a:xfrm>
            <a:off x="275275" y="1219350"/>
            <a:ext cx="6671051" cy="3649401"/>
          </a:xfrm>
          <a:prstGeom prst="rect">
            <a:avLst/>
          </a:prstGeom>
          <a:noFill/>
          <a:ln>
            <a:noFill/>
          </a:ln>
        </p:spPr>
      </p:pic>
      <p:sp>
        <p:nvSpPr>
          <p:cNvPr id="924" name="Google Shape;924;p92"/>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Logistic Regression - Processed</a:t>
            </a:r>
            <a:endParaRPr/>
          </a:p>
        </p:txBody>
      </p:sp>
      <p:sp>
        <p:nvSpPr>
          <p:cNvPr id="925" name="Google Shape;925;p92"/>
          <p:cNvSpPr/>
          <p:nvPr/>
        </p:nvSpPr>
        <p:spPr>
          <a:xfrm>
            <a:off x="3984275" y="1586775"/>
            <a:ext cx="764100" cy="231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92"/>
          <p:cNvSpPr/>
          <p:nvPr/>
        </p:nvSpPr>
        <p:spPr>
          <a:xfrm>
            <a:off x="2576025" y="3460500"/>
            <a:ext cx="438000" cy="171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92"/>
          <p:cNvSpPr/>
          <p:nvPr/>
        </p:nvSpPr>
        <p:spPr>
          <a:xfrm>
            <a:off x="3280175" y="3632100"/>
            <a:ext cx="438000" cy="171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92"/>
          <p:cNvSpPr txBox="1"/>
          <p:nvPr/>
        </p:nvSpPr>
        <p:spPr>
          <a:xfrm>
            <a:off x="311700" y="4190350"/>
            <a:ext cx="515100" cy="33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Old Standard TT"/>
                <a:ea typeface="Old Standard TT"/>
                <a:cs typeface="Old Standard TT"/>
                <a:sym typeface="Old Standard TT"/>
              </a:rPr>
              <a:t>Model</a:t>
            </a:r>
            <a:endParaRPr b="0" i="0" sz="1000" u="none" cap="none" strike="noStrike">
              <a:solidFill>
                <a:schemeClr val="dk1"/>
              </a:solidFill>
              <a:latin typeface="Old Standard TT"/>
              <a:ea typeface="Old Standard TT"/>
              <a:cs typeface="Old Standard TT"/>
              <a:sym typeface="Old Standard TT"/>
            </a:endParaRPr>
          </a:p>
        </p:txBody>
      </p:sp>
      <p:sp>
        <p:nvSpPr>
          <p:cNvPr id="929" name="Google Shape;929;p92"/>
          <p:cNvSpPr txBox="1"/>
          <p:nvPr/>
        </p:nvSpPr>
        <p:spPr>
          <a:xfrm>
            <a:off x="1734500" y="4522150"/>
            <a:ext cx="618300" cy="29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Old Standard TT"/>
                <a:ea typeface="Old Standard TT"/>
                <a:cs typeface="Old Standard TT"/>
                <a:sym typeface="Old Standard TT"/>
              </a:rPr>
              <a:t>Actual</a:t>
            </a:r>
            <a:endParaRPr b="0" i="0" sz="1000" u="none" cap="none" strike="noStrike">
              <a:solidFill>
                <a:schemeClr val="dk1"/>
              </a:solidFill>
              <a:latin typeface="Old Standard TT"/>
              <a:ea typeface="Old Standard TT"/>
              <a:cs typeface="Old Standard TT"/>
              <a:sym typeface="Old Standard TT"/>
            </a:endParaRPr>
          </a:p>
        </p:txBody>
      </p:sp>
      <p:sp>
        <p:nvSpPr>
          <p:cNvPr id="930" name="Google Shape;930;p92"/>
          <p:cNvSpPr txBox="1"/>
          <p:nvPr/>
        </p:nvSpPr>
        <p:spPr>
          <a:xfrm>
            <a:off x="6946325" y="1650500"/>
            <a:ext cx="2197800" cy="2042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Old Standard TT"/>
              <a:buChar char="➔"/>
            </a:pPr>
            <a:r>
              <a:rPr b="0" i="0" lang="en-US" sz="1800" u="none" cap="none" strike="noStrike">
                <a:solidFill>
                  <a:srgbClr val="000000"/>
                </a:solidFill>
                <a:latin typeface="Old Standard TT"/>
                <a:ea typeface="Old Standard TT"/>
                <a:cs typeface="Old Standard TT"/>
                <a:sym typeface="Old Standard TT"/>
              </a:rPr>
              <a:t>Most accurate model</a:t>
            </a:r>
            <a:endParaRPr b="0" i="0" sz="1800" u="none" cap="none" strike="noStrike">
              <a:solidFill>
                <a:srgbClr val="000000"/>
              </a:solidFill>
              <a:latin typeface="Old Standard TT"/>
              <a:ea typeface="Old Standard TT"/>
              <a:cs typeface="Old Standard TT"/>
              <a:sym typeface="Old Standard TT"/>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Old Standard TT"/>
              <a:ea typeface="Old Standard TT"/>
              <a:cs typeface="Old Standard TT"/>
              <a:sym typeface="Old Standard TT"/>
            </a:endParaRPr>
          </a:p>
          <a:p>
            <a:pPr indent="-342900" lvl="0" marL="457200" marR="0" rtl="0" algn="l">
              <a:lnSpc>
                <a:spcPct val="100000"/>
              </a:lnSpc>
              <a:spcBef>
                <a:spcPts val="0"/>
              </a:spcBef>
              <a:spcAft>
                <a:spcPts val="0"/>
              </a:spcAft>
              <a:buClr>
                <a:srgbClr val="000000"/>
              </a:buClr>
              <a:buSzPts val="1800"/>
              <a:buFont typeface="Old Standard TT"/>
              <a:buChar char="➔"/>
            </a:pPr>
            <a:r>
              <a:rPr b="0" i="0" lang="en-US" sz="1800" u="none" cap="none" strike="noStrike">
                <a:solidFill>
                  <a:srgbClr val="000000"/>
                </a:solidFill>
                <a:latin typeface="Old Standard TT"/>
                <a:ea typeface="Old Standard TT"/>
                <a:cs typeface="Old Standard TT"/>
                <a:sym typeface="Old Standard TT"/>
              </a:rPr>
              <a:t>Highest Recall</a:t>
            </a:r>
            <a:endParaRPr b="0" i="0" sz="1800" u="none" cap="none" strike="noStrike">
              <a:solidFill>
                <a:srgbClr val="000000"/>
              </a:solidFill>
              <a:latin typeface="Old Standard TT"/>
              <a:ea typeface="Old Standard TT"/>
              <a:cs typeface="Old Standard TT"/>
              <a:sym typeface="Old Standard TT"/>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Old Standard TT"/>
              <a:ea typeface="Old Standard TT"/>
              <a:cs typeface="Old Standard TT"/>
              <a:sym typeface="Old Standard TT"/>
            </a:endParaRPr>
          </a:p>
          <a:p>
            <a:pPr indent="-342900" lvl="0" marL="457200" marR="0" rtl="0" algn="l">
              <a:lnSpc>
                <a:spcPct val="100000"/>
              </a:lnSpc>
              <a:spcBef>
                <a:spcPts val="0"/>
              </a:spcBef>
              <a:spcAft>
                <a:spcPts val="0"/>
              </a:spcAft>
              <a:buClr>
                <a:srgbClr val="000000"/>
              </a:buClr>
              <a:buSzPts val="1800"/>
              <a:buFont typeface="Old Standard TT"/>
              <a:buChar char="➔"/>
            </a:pPr>
            <a:r>
              <a:rPr b="0" i="0" lang="en-US" sz="1800" u="none" cap="none" strike="noStrike">
                <a:solidFill>
                  <a:srgbClr val="000000"/>
                </a:solidFill>
                <a:latin typeface="Old Standard TT"/>
                <a:ea typeface="Old Standard TT"/>
                <a:cs typeface="Old Standard TT"/>
                <a:sym typeface="Old Standard TT"/>
              </a:rPr>
              <a:t>Most errors are in classifying short</a:t>
            </a:r>
            <a:endParaRPr b="0" i="0" sz="18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ld Standard TT"/>
              <a:ea typeface="Old Standard TT"/>
              <a:cs typeface="Old Standard TT"/>
              <a:sym typeface="Old Standard TT"/>
            </a:endParaRPr>
          </a:p>
        </p:txBody>
      </p:sp>
      <p:pic>
        <p:nvPicPr>
          <p:cNvPr id="931" name="Google Shape;931;p92"/>
          <p:cNvPicPr preferRelativeResize="0"/>
          <p:nvPr/>
        </p:nvPicPr>
        <p:blipFill rotWithShape="1">
          <a:blip r:embed="rId4">
            <a:alphaModFix/>
          </a:blip>
          <a:srcRect b="0" l="0" r="0" t="0"/>
          <a:stretch/>
        </p:blipFill>
        <p:spPr>
          <a:xfrm>
            <a:off x="4932175" y="1219348"/>
            <a:ext cx="2014150" cy="16369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pic>
        <p:nvPicPr>
          <p:cNvPr id="936" name="Google Shape;936;p93"/>
          <p:cNvPicPr preferRelativeResize="0"/>
          <p:nvPr/>
        </p:nvPicPr>
        <p:blipFill rotWithShape="1">
          <a:blip r:embed="rId3">
            <a:alphaModFix/>
          </a:blip>
          <a:srcRect b="0" l="0" r="0" t="0"/>
          <a:stretch/>
        </p:blipFill>
        <p:spPr>
          <a:xfrm>
            <a:off x="215225" y="1245075"/>
            <a:ext cx="6629024" cy="3576901"/>
          </a:xfrm>
          <a:prstGeom prst="rect">
            <a:avLst/>
          </a:prstGeom>
          <a:noFill/>
          <a:ln>
            <a:noFill/>
          </a:ln>
        </p:spPr>
      </p:pic>
      <p:sp>
        <p:nvSpPr>
          <p:cNvPr id="937" name="Google Shape;937;p93"/>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Random Forest - Processed</a:t>
            </a:r>
            <a:endParaRPr/>
          </a:p>
        </p:txBody>
      </p:sp>
      <p:sp>
        <p:nvSpPr>
          <p:cNvPr id="938" name="Google Shape;938;p93"/>
          <p:cNvSpPr txBox="1"/>
          <p:nvPr/>
        </p:nvSpPr>
        <p:spPr>
          <a:xfrm>
            <a:off x="215225" y="4025600"/>
            <a:ext cx="589200" cy="3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Old Standard TT"/>
                <a:ea typeface="Old Standard TT"/>
                <a:cs typeface="Old Standard TT"/>
                <a:sym typeface="Old Standard TT"/>
              </a:rPr>
              <a:t>Model</a:t>
            </a:r>
            <a:endParaRPr b="0" i="0" sz="1000" u="none" cap="none" strike="noStrike">
              <a:solidFill>
                <a:srgbClr val="000000"/>
              </a:solidFill>
              <a:latin typeface="Old Standard TT"/>
              <a:ea typeface="Old Standard TT"/>
              <a:cs typeface="Old Standard TT"/>
              <a:sym typeface="Old Standard TT"/>
            </a:endParaRPr>
          </a:p>
        </p:txBody>
      </p:sp>
      <p:sp>
        <p:nvSpPr>
          <p:cNvPr id="939" name="Google Shape;939;p93"/>
          <p:cNvSpPr txBox="1"/>
          <p:nvPr/>
        </p:nvSpPr>
        <p:spPr>
          <a:xfrm>
            <a:off x="1689425" y="4377800"/>
            <a:ext cx="672300" cy="3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Old Standard TT"/>
                <a:ea typeface="Old Standard TT"/>
                <a:cs typeface="Old Standard TT"/>
                <a:sym typeface="Old Standard TT"/>
              </a:rPr>
              <a:t>Actual</a:t>
            </a:r>
            <a:endParaRPr b="0" i="0" sz="1000" u="none" cap="none" strike="noStrike">
              <a:solidFill>
                <a:srgbClr val="000000"/>
              </a:solidFill>
              <a:latin typeface="Old Standard TT"/>
              <a:ea typeface="Old Standard TT"/>
              <a:cs typeface="Old Standard TT"/>
              <a:sym typeface="Old Standard TT"/>
            </a:endParaRPr>
          </a:p>
        </p:txBody>
      </p:sp>
      <p:sp>
        <p:nvSpPr>
          <p:cNvPr id="940" name="Google Shape;940;p93"/>
          <p:cNvSpPr/>
          <p:nvPr/>
        </p:nvSpPr>
        <p:spPr>
          <a:xfrm>
            <a:off x="2430525" y="3362425"/>
            <a:ext cx="437100" cy="162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93"/>
          <p:cNvSpPr/>
          <p:nvPr/>
        </p:nvSpPr>
        <p:spPr>
          <a:xfrm>
            <a:off x="3123375" y="3524725"/>
            <a:ext cx="437100" cy="162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2" name="Google Shape;942;p93"/>
          <p:cNvPicPr preferRelativeResize="0"/>
          <p:nvPr/>
        </p:nvPicPr>
        <p:blipFill rotWithShape="1">
          <a:blip r:embed="rId4">
            <a:alphaModFix/>
          </a:blip>
          <a:srcRect b="0" l="0" r="0" t="0"/>
          <a:stretch/>
        </p:blipFill>
        <p:spPr>
          <a:xfrm>
            <a:off x="4830100" y="1449473"/>
            <a:ext cx="2014150" cy="1636900"/>
          </a:xfrm>
          <a:prstGeom prst="rect">
            <a:avLst/>
          </a:prstGeom>
          <a:noFill/>
          <a:ln>
            <a:noFill/>
          </a:ln>
        </p:spPr>
      </p:pic>
      <p:sp>
        <p:nvSpPr>
          <p:cNvPr id="943" name="Google Shape;943;p93"/>
          <p:cNvSpPr/>
          <p:nvPr/>
        </p:nvSpPr>
        <p:spPr>
          <a:xfrm>
            <a:off x="3804375" y="1529275"/>
            <a:ext cx="712500" cy="162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93"/>
          <p:cNvSpPr txBox="1"/>
          <p:nvPr/>
        </p:nvSpPr>
        <p:spPr>
          <a:xfrm>
            <a:off x="7058375" y="1612375"/>
            <a:ext cx="1846200" cy="75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Parking Zone Violation                                       * 2.03</a:t>
            </a:r>
            <a:endParaRPr b="0" i="0" sz="1400" u="none" cap="none" strike="noStrike">
              <a:solidFill>
                <a:srgbClr val="000000"/>
              </a:solidFill>
              <a:latin typeface="Old Standard TT"/>
              <a:ea typeface="Old Standard TT"/>
              <a:cs typeface="Old Standard TT"/>
              <a:sym typeface="Old Standard TT"/>
            </a:endParaRPr>
          </a:p>
        </p:txBody>
      </p:sp>
      <p:sp>
        <p:nvSpPr>
          <p:cNvPr id="945" name="Google Shape;945;p93"/>
          <p:cNvSpPr txBox="1"/>
          <p:nvPr/>
        </p:nvSpPr>
        <p:spPr>
          <a:xfrm>
            <a:off x="7171750" y="665775"/>
            <a:ext cx="1671000" cy="76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Crew/Self Generated * 2.22 </a:t>
            </a:r>
            <a:endParaRPr b="0" i="0" sz="1400" u="none" cap="none" strike="noStrike">
              <a:solidFill>
                <a:srgbClr val="000000"/>
              </a:solidFill>
              <a:latin typeface="Old Standard TT"/>
              <a:ea typeface="Old Standard TT"/>
              <a:cs typeface="Old Standard TT"/>
              <a:sym typeface="Old Standard TT"/>
            </a:endParaRPr>
          </a:p>
        </p:txBody>
      </p:sp>
      <p:sp>
        <p:nvSpPr>
          <p:cNvPr id="946" name="Google Shape;946;p93"/>
          <p:cNvSpPr txBox="1"/>
          <p:nvPr/>
        </p:nvSpPr>
        <p:spPr>
          <a:xfrm>
            <a:off x="7264450" y="2696250"/>
            <a:ext cx="1485600" cy="61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Tree Trimming Contract * -0.98 </a:t>
            </a:r>
            <a:endParaRPr b="0" i="0" sz="1400" u="none" cap="none" strike="noStrike">
              <a:solidFill>
                <a:srgbClr val="000000"/>
              </a:solidFill>
              <a:latin typeface="Old Standard TT"/>
              <a:ea typeface="Old Standard TT"/>
              <a:cs typeface="Old Standard TT"/>
              <a:sym typeface="Old Standard TT"/>
            </a:endParaRPr>
          </a:p>
        </p:txBody>
      </p:sp>
      <p:sp>
        <p:nvSpPr>
          <p:cNvPr id="947" name="Google Shape;947;p93"/>
          <p:cNvSpPr txBox="1"/>
          <p:nvPr/>
        </p:nvSpPr>
        <p:spPr>
          <a:xfrm>
            <a:off x="7298800" y="3477625"/>
            <a:ext cx="1416900" cy="113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ld Standard TT"/>
                <a:ea typeface="Old Standard TT"/>
                <a:cs typeface="Old Standard TT"/>
                <a:sym typeface="Old Standard TT"/>
              </a:rPr>
              <a:t>Storm Water Illegal Discharge         * -2.84 </a:t>
            </a:r>
            <a:endParaRPr b="0" i="0" sz="1400" u="none" cap="none" strike="noStrike">
              <a:solidFill>
                <a:srgbClr val="000000"/>
              </a:solidFill>
              <a:latin typeface="Old Standard TT"/>
              <a:ea typeface="Old Standard TT"/>
              <a:cs typeface="Old Standard TT"/>
              <a:sym typeface="Old Standard TT"/>
            </a:endParaRPr>
          </a:p>
        </p:txBody>
      </p:sp>
      <p:cxnSp>
        <p:nvCxnSpPr>
          <p:cNvPr id="948" name="Google Shape;948;p93"/>
          <p:cNvCxnSpPr/>
          <p:nvPr/>
        </p:nvCxnSpPr>
        <p:spPr>
          <a:xfrm>
            <a:off x="6594675" y="1871925"/>
            <a:ext cx="772800" cy="1829100"/>
          </a:xfrm>
          <a:prstGeom prst="straightConnector1">
            <a:avLst/>
          </a:prstGeom>
          <a:noFill/>
          <a:ln cap="flat" cmpd="sng" w="28575">
            <a:solidFill>
              <a:schemeClr val="accent5"/>
            </a:solidFill>
            <a:prstDash val="solid"/>
            <a:round/>
            <a:headEnd len="sm" w="sm" type="none"/>
            <a:tailEnd len="med" w="med" type="triangle"/>
          </a:ln>
        </p:spPr>
      </p:cxnSp>
      <p:cxnSp>
        <p:nvCxnSpPr>
          <p:cNvPr id="949" name="Google Shape;949;p93"/>
          <p:cNvCxnSpPr/>
          <p:nvPr/>
        </p:nvCxnSpPr>
        <p:spPr>
          <a:xfrm>
            <a:off x="6607675" y="1864575"/>
            <a:ext cx="712500" cy="806700"/>
          </a:xfrm>
          <a:prstGeom prst="straightConnector1">
            <a:avLst/>
          </a:prstGeom>
          <a:noFill/>
          <a:ln cap="flat" cmpd="sng" w="28575">
            <a:solidFill>
              <a:schemeClr val="accent5"/>
            </a:solidFill>
            <a:prstDash val="solid"/>
            <a:round/>
            <a:headEnd len="sm" w="sm" type="none"/>
            <a:tailEnd len="med" w="med" type="triangle"/>
          </a:ln>
        </p:spPr>
      </p:cxnSp>
      <p:cxnSp>
        <p:nvCxnSpPr>
          <p:cNvPr id="950" name="Google Shape;950;p93"/>
          <p:cNvCxnSpPr/>
          <p:nvPr/>
        </p:nvCxnSpPr>
        <p:spPr>
          <a:xfrm flipH="1" rot="10800000">
            <a:off x="6586075" y="1871325"/>
            <a:ext cx="755700" cy="600"/>
          </a:xfrm>
          <a:prstGeom prst="straightConnector1">
            <a:avLst/>
          </a:prstGeom>
          <a:noFill/>
          <a:ln cap="flat" cmpd="sng" w="28575">
            <a:solidFill>
              <a:schemeClr val="accent3"/>
            </a:solidFill>
            <a:prstDash val="solid"/>
            <a:round/>
            <a:headEnd len="sm" w="sm" type="none"/>
            <a:tailEnd len="med" w="med" type="triangle"/>
          </a:ln>
        </p:spPr>
      </p:cxnSp>
      <p:cxnSp>
        <p:nvCxnSpPr>
          <p:cNvPr id="951" name="Google Shape;951;p93"/>
          <p:cNvCxnSpPr/>
          <p:nvPr/>
        </p:nvCxnSpPr>
        <p:spPr>
          <a:xfrm flipH="1" rot="10800000">
            <a:off x="6535825" y="1216675"/>
            <a:ext cx="771600" cy="472500"/>
          </a:xfrm>
          <a:prstGeom prst="straightConnector1">
            <a:avLst/>
          </a:prstGeom>
          <a:noFill/>
          <a:ln cap="flat" cmpd="sng" w="28575">
            <a:solidFill>
              <a:schemeClr val="accent3"/>
            </a:solidFill>
            <a:prstDash val="solid"/>
            <a:round/>
            <a:headEnd len="sm" w="sm" type="none"/>
            <a:tailEnd len="med" w="med" type="triangle"/>
          </a:ln>
        </p:spPr>
      </p:cxn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sp>
        <p:nvSpPr>
          <p:cNvPr id="956" name="Google Shape;956;p94"/>
          <p:cNvSpPr txBox="1"/>
          <p:nvPr>
            <p:ph idx="4294967295" type="title"/>
          </p:nvPr>
        </p:nvSpPr>
        <p:spPr>
          <a:xfrm>
            <a:off x="120200" y="341575"/>
            <a:ext cx="6947700" cy="80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3600"/>
              <a:t>Model Comparison</a:t>
            </a:r>
            <a:endParaRPr sz="3600"/>
          </a:p>
        </p:txBody>
      </p:sp>
      <p:graphicFrame>
        <p:nvGraphicFramePr>
          <p:cNvPr id="957" name="Google Shape;957;p94"/>
          <p:cNvGraphicFramePr/>
          <p:nvPr/>
        </p:nvGraphicFramePr>
        <p:xfrm>
          <a:off x="556050" y="1648550"/>
          <a:ext cx="3000000" cy="3000000"/>
        </p:xfrm>
        <a:graphic>
          <a:graphicData uri="http://schemas.openxmlformats.org/drawingml/2006/table">
            <a:tbl>
              <a:tblPr>
                <a:noFill/>
                <a:tableStyleId>{27EA2B11-A6FE-4DF9-B07D-A71EEE000F49}</a:tableStyleId>
              </a:tblPr>
              <a:tblGrid>
                <a:gridCol w="2007975"/>
                <a:gridCol w="2111125"/>
                <a:gridCol w="1904825"/>
                <a:gridCol w="2007975"/>
              </a:tblGrid>
              <a:tr h="12797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Old Standard TT"/>
                          <a:ea typeface="Old Standard TT"/>
                          <a:cs typeface="Old Standard TT"/>
                          <a:sym typeface="Old Standard TT"/>
                        </a:rPr>
                        <a:t>Models</a:t>
                      </a:r>
                      <a:endParaRPr sz="1800" u="none" cap="none" strike="noStrike">
                        <a:latin typeface="Old Standard TT"/>
                        <a:ea typeface="Old Standard TT"/>
                        <a:cs typeface="Old Standard TT"/>
                        <a:sym typeface="Old Standard TT"/>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Old Standard TT"/>
                          <a:ea typeface="Old Standard TT"/>
                          <a:cs typeface="Old Standard TT"/>
                          <a:sym typeface="Old Standard TT"/>
                        </a:rPr>
                        <a:t>Before Pre-processing </a:t>
                      </a:r>
                      <a:endParaRPr sz="1800" u="none" cap="none" strike="noStrike">
                        <a:latin typeface="Old Standard TT"/>
                        <a:ea typeface="Old Standard TT"/>
                        <a:cs typeface="Old Standard TT"/>
                        <a:sym typeface="Old Standard TT"/>
                      </a:endParaRPr>
                    </a:p>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Old Standard TT"/>
                          <a:ea typeface="Old Standard TT"/>
                          <a:cs typeface="Old Standard TT"/>
                          <a:sym typeface="Old Standard TT"/>
                        </a:rPr>
                        <a:t>and FE</a:t>
                      </a:r>
                      <a:endParaRPr sz="1800" u="none" cap="none" strike="noStrike">
                        <a:latin typeface="Old Standard TT"/>
                        <a:ea typeface="Old Standard TT"/>
                        <a:cs typeface="Old Standard TT"/>
                        <a:sym typeface="Old Standard TT"/>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Old Standard TT"/>
                          <a:ea typeface="Old Standard TT"/>
                          <a:cs typeface="Old Standard TT"/>
                          <a:sym typeface="Old Standard TT"/>
                        </a:rPr>
                        <a:t>After Pre-Processing and FE</a:t>
                      </a:r>
                      <a:endParaRPr sz="1800" u="none" cap="none" strike="noStrike">
                        <a:latin typeface="Old Standard TT"/>
                        <a:ea typeface="Old Standard TT"/>
                        <a:cs typeface="Old Standard TT"/>
                        <a:sym typeface="Old Standard TT"/>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Old Standard TT"/>
                          <a:ea typeface="Old Standard TT"/>
                          <a:cs typeface="Old Standard TT"/>
                          <a:sym typeface="Old Standard TT"/>
                        </a:rPr>
                        <a:t>How much did our models improve by?</a:t>
                      </a:r>
                      <a:endParaRPr sz="1800" u="none" cap="none" strike="noStrike">
                        <a:latin typeface="Old Standard TT"/>
                        <a:ea typeface="Old Standard TT"/>
                        <a:cs typeface="Old Standard TT"/>
                        <a:sym typeface="Old Standard TT"/>
                      </a:endParaRPr>
                    </a:p>
                  </a:txBody>
                  <a:tcPr marT="91425" marB="91425" marR="91425" marL="91425" anchor="ctr">
                    <a:solidFill>
                      <a:srgbClr val="FFFFFF"/>
                    </a:solidFill>
                  </a:tcPr>
                </a:tc>
              </a:tr>
              <a:tr h="8339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Old Standard TT"/>
                          <a:ea typeface="Old Standard TT"/>
                          <a:cs typeface="Old Standard TT"/>
                          <a:sym typeface="Old Standard TT"/>
                        </a:rPr>
                        <a:t>Logistic Regression</a:t>
                      </a:r>
                      <a:endParaRPr sz="1800" u="none" cap="none" strike="noStrike">
                        <a:latin typeface="Old Standard TT"/>
                        <a:ea typeface="Old Standard TT"/>
                        <a:cs typeface="Old Standard TT"/>
                        <a:sym typeface="Old Standard TT"/>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Old Standard TT"/>
                          <a:ea typeface="Old Standard TT"/>
                          <a:cs typeface="Old Standard TT"/>
                          <a:sym typeface="Old Standard TT"/>
                        </a:rPr>
                        <a:t>56.25%</a:t>
                      </a:r>
                      <a:endParaRPr sz="1800" u="none" cap="none" strike="noStrike">
                        <a:latin typeface="Old Standard TT"/>
                        <a:ea typeface="Old Standard TT"/>
                        <a:cs typeface="Old Standard TT"/>
                        <a:sym typeface="Old Standard TT"/>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Old Standard TT"/>
                          <a:ea typeface="Old Standard TT"/>
                          <a:cs typeface="Old Standard TT"/>
                          <a:sym typeface="Old Standard TT"/>
                        </a:rPr>
                        <a:t>73.40%</a:t>
                      </a:r>
                      <a:endParaRPr sz="1800" u="none" cap="none" strike="noStrike">
                        <a:latin typeface="Old Standard TT"/>
                        <a:ea typeface="Old Standard TT"/>
                        <a:cs typeface="Old Standard TT"/>
                        <a:sym typeface="Old Standard TT"/>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333333"/>
                          </a:solidFill>
                          <a:highlight>
                            <a:srgbClr val="FFFFFF"/>
                          </a:highlight>
                          <a:latin typeface="Old Standard TT"/>
                          <a:ea typeface="Old Standard TT"/>
                          <a:cs typeface="Old Standard TT"/>
                          <a:sym typeface="Old Standard TT"/>
                        </a:rPr>
                        <a:t>30.49% </a:t>
                      </a:r>
                      <a:endParaRPr sz="1800" u="none" cap="none" strike="noStrike">
                        <a:latin typeface="Old Standard TT"/>
                        <a:ea typeface="Old Standard TT"/>
                        <a:cs typeface="Old Standard TT"/>
                        <a:sym typeface="Old Standard TT"/>
                      </a:endParaRPr>
                    </a:p>
                  </a:txBody>
                  <a:tcPr marT="91425" marB="91425" marR="91425" marL="91425" anchor="ctr">
                    <a:solidFill>
                      <a:srgbClr val="FFFFFF"/>
                    </a:solidFill>
                  </a:tcPr>
                </a:tc>
              </a:tr>
              <a:tr h="8339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Old Standard TT"/>
                          <a:ea typeface="Old Standard TT"/>
                          <a:cs typeface="Old Standard TT"/>
                          <a:sym typeface="Old Standard TT"/>
                        </a:rPr>
                        <a:t>Random Forest</a:t>
                      </a:r>
                      <a:endParaRPr sz="1800" u="none" cap="none" strike="noStrike">
                        <a:latin typeface="Old Standard TT"/>
                        <a:ea typeface="Old Standard TT"/>
                        <a:cs typeface="Old Standard TT"/>
                        <a:sym typeface="Old Standard TT"/>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Old Standard TT"/>
                          <a:ea typeface="Old Standard TT"/>
                          <a:cs typeface="Old Standard TT"/>
                          <a:sym typeface="Old Standard TT"/>
                        </a:rPr>
                        <a:t>54.75%</a:t>
                      </a:r>
                      <a:endParaRPr sz="1800" u="none" cap="none" strike="noStrike">
                        <a:latin typeface="Old Standard TT"/>
                        <a:ea typeface="Old Standard TT"/>
                        <a:cs typeface="Old Standard TT"/>
                        <a:sym typeface="Old Standard TT"/>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Old Standard TT"/>
                          <a:ea typeface="Old Standard TT"/>
                          <a:cs typeface="Old Standard TT"/>
                          <a:sym typeface="Old Standard TT"/>
                        </a:rPr>
                        <a:t>73.09%</a:t>
                      </a:r>
                      <a:endParaRPr sz="1800" u="none" cap="none" strike="noStrike">
                        <a:latin typeface="Old Standard TT"/>
                        <a:ea typeface="Old Standard TT"/>
                        <a:cs typeface="Old Standard TT"/>
                        <a:sym typeface="Old Standard TT"/>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333333"/>
                          </a:solidFill>
                          <a:highlight>
                            <a:srgbClr val="FFFFFF"/>
                          </a:highlight>
                          <a:latin typeface="Old Standard TT"/>
                          <a:ea typeface="Old Standard TT"/>
                          <a:cs typeface="Old Standard TT"/>
                          <a:sym typeface="Old Standard TT"/>
                        </a:rPr>
                        <a:t>33.49%</a:t>
                      </a:r>
                      <a:endParaRPr sz="1800" u="none" cap="none" strike="noStrike">
                        <a:latin typeface="Old Standard TT"/>
                        <a:ea typeface="Old Standard TT"/>
                        <a:cs typeface="Old Standard TT"/>
                        <a:sym typeface="Old Standard TT"/>
                      </a:endParaRPr>
                    </a:p>
                  </a:txBody>
                  <a:tcPr marT="91425" marB="91425" marR="91425" marL="91425" anchor="ctr">
                    <a:solidFill>
                      <a:srgbClr val="FFFFFF"/>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